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67" r:id="rId3"/>
    <p:sldId id="278" r:id="rId4"/>
    <p:sldId id="257" r:id="rId5"/>
    <p:sldId id="258" r:id="rId6"/>
    <p:sldId id="259" r:id="rId7"/>
    <p:sldId id="260" r:id="rId8"/>
    <p:sldId id="261" r:id="rId9"/>
    <p:sldId id="262" r:id="rId10"/>
    <p:sldId id="263" r:id="rId11"/>
    <p:sldId id="264" r:id="rId12"/>
    <p:sldId id="265" r:id="rId13"/>
    <p:sldId id="268" r:id="rId14"/>
    <p:sldId id="270" r:id="rId15"/>
    <p:sldId id="266" r:id="rId16"/>
    <p:sldId id="269" r:id="rId17"/>
    <p:sldId id="271" r:id="rId18"/>
    <p:sldId id="279" r:id="rId19"/>
    <p:sldId id="272" r:id="rId20"/>
    <p:sldId id="273" r:id="rId21"/>
    <p:sldId id="274" r:id="rId22"/>
    <p:sldId id="275" r:id="rId23"/>
    <p:sldId id="276"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Whitley" initials="T" lastIdx="7" clrIdx="0">
    <p:extLst>
      <p:ext uri="{19B8F6BF-5375-455C-9EA6-DF929625EA0E}">
        <p15:presenceInfo xmlns:p15="http://schemas.microsoft.com/office/powerpoint/2012/main" userId="TWhitl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1" autoAdjust="0"/>
    <p:restoredTop sz="94660"/>
  </p:normalViewPr>
  <p:slideViewPr>
    <p:cSldViewPr snapToGrid="0">
      <p:cViewPr varScale="1">
        <p:scale>
          <a:sx n="73" d="100"/>
          <a:sy n="73" d="100"/>
        </p:scale>
        <p:origin x="4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8/30/2017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8/30/2017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8/30/2017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8/30/2017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8/30/2017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8/30/2017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8/30/2017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8/30/2017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8/30/2017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hyperlink" Target="mailto:tyler@rafiusa.org" TargetMode="External"/><Relationship Id="rId3" Type="http://schemas.openxmlformats.org/officeDocument/2006/relationships/slideLayout" Target="../slideLayouts/slideLayout2.xml"/><Relationship Id="rId7" Type="http://schemas.openxmlformats.org/officeDocument/2006/relationships/hyperlink" Target="mailto:advocate@embarqmail.com" TargetMode="Externa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hyperlink" Target="http://rafiusa.org/programs/contract-agriculture-reform/" TargetMode="External"/><Relationship Id="rId5" Type="http://schemas.openxmlformats.org/officeDocument/2006/relationships/hyperlink" Target="https://offices.sc.egov.usda.gov/locator/app?state=nc&amp;agency=fsa" TargetMode="External"/><Relationship Id="rId4" Type="http://schemas.openxmlformats.org/officeDocument/2006/relationships/hyperlink" Target="https://www.fsa.usda.gov/state-offices/index" TargetMode="Externa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 Poultry Farmer’s Guide to FSA Loans</a:t>
            </a:r>
            <a:endParaRPr lang="en-US" dirty="0"/>
          </a:p>
        </p:txBody>
      </p:sp>
      <p:sp>
        <p:nvSpPr>
          <p:cNvPr id="3" name="Subtitle 2"/>
          <p:cNvSpPr>
            <a:spLocks noGrp="1"/>
          </p:cNvSpPr>
          <p:nvPr>
            <p:ph type="subTitle" idx="1"/>
          </p:nvPr>
        </p:nvSpPr>
        <p:spPr/>
        <p:txBody>
          <a:bodyPr/>
          <a:lstStyle/>
          <a:p>
            <a:r>
              <a:rPr lang="en-US" dirty="0" smtClean="0"/>
              <a:t>From The Farm Service Agency (FSA) and Rural Advancement Foundation International (RAFI)</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46250703"/>
      </p:ext>
    </p:extLst>
  </p:cSld>
  <p:clrMapOvr>
    <a:masterClrMapping/>
  </p:clrMapOvr>
  <mc:AlternateContent xmlns:mc="http://schemas.openxmlformats.org/markup-compatibility/2006">
    <mc:Choice xmlns:p14="http://schemas.microsoft.com/office/powerpoint/2010/main" Requires="p14">
      <p:transition spd="slow" p14:dur="2000" advTm="16141"/>
    </mc:Choice>
    <mc:Fallback>
      <p:transition spd="slow" advTm="16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we hope you take away</a:t>
            </a:r>
            <a:endParaRPr lang="en-US" dirty="0"/>
          </a:p>
        </p:txBody>
      </p:sp>
      <p:sp>
        <p:nvSpPr>
          <p:cNvPr id="3" name="Content Placeholder 2"/>
          <p:cNvSpPr>
            <a:spLocks noGrp="1"/>
          </p:cNvSpPr>
          <p:nvPr>
            <p:ph idx="1"/>
          </p:nvPr>
        </p:nvSpPr>
        <p:spPr/>
        <p:txBody>
          <a:bodyPr/>
          <a:lstStyle/>
          <a:p>
            <a:r>
              <a:rPr lang="en-US" dirty="0" smtClean="0"/>
              <a:t>A better understanding of the FSA financing options available to you.</a:t>
            </a:r>
          </a:p>
          <a:p>
            <a:r>
              <a:rPr lang="en-US" dirty="0"/>
              <a:t>A better understanding of how FSA financing works, and the elements that make financing determinations and terms.</a:t>
            </a:r>
          </a:p>
          <a:p>
            <a:r>
              <a:rPr lang="en-US" dirty="0" smtClean="0"/>
              <a:t>The factors to consider before borrowing to finance a poultry farm.</a:t>
            </a:r>
          </a:p>
          <a:p>
            <a:r>
              <a:rPr lang="en-US" dirty="0" smtClean="0"/>
              <a:t>A better understanding of the risks inherent in financing a poultry farm.</a:t>
            </a:r>
          </a:p>
          <a:p>
            <a:r>
              <a:rPr lang="en-US" dirty="0" smtClean="0"/>
              <a:t>A better understanding of the FSA eligibility process.</a:t>
            </a:r>
          </a:p>
          <a:p>
            <a:r>
              <a:rPr lang="en-US" dirty="0" smtClean="0"/>
              <a:t>A better relationship with your local FSA office.</a:t>
            </a:r>
          </a:p>
          <a:p>
            <a:r>
              <a:rPr lang="en-US" dirty="0" smtClean="0"/>
              <a:t>More confidence in your ability to successfully manage your farm loan. </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0515053"/>
      </p:ext>
    </p:extLst>
  </p:cSld>
  <p:clrMapOvr>
    <a:masterClrMapping/>
  </p:clrMapOvr>
  <mc:AlternateContent xmlns:mc="http://schemas.openxmlformats.org/markup-compatibility/2006">
    <mc:Choice xmlns:p14="http://schemas.microsoft.com/office/powerpoint/2010/main" Requires="p14">
      <p:transition spd="slow" p14:dur="2000" advTm="35418"/>
    </mc:Choice>
    <mc:Fallback>
      <p:transition spd="slow" advTm="35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821654"/>
          </a:xfrm>
        </p:spPr>
        <p:txBody>
          <a:bodyPr>
            <a:normAutofit fontScale="90000"/>
          </a:bodyPr>
          <a:lstStyle/>
          <a:p>
            <a:r>
              <a:rPr lang="en-US" dirty="0" smtClean="0"/>
              <a:t>Workshop Sections</a:t>
            </a:r>
            <a:endParaRPr lang="en-US" dirty="0"/>
          </a:p>
        </p:txBody>
      </p:sp>
      <p:sp>
        <p:nvSpPr>
          <p:cNvPr id="3" name="Content Placeholder 2"/>
          <p:cNvSpPr>
            <a:spLocks noGrp="1"/>
          </p:cNvSpPr>
          <p:nvPr>
            <p:ph idx="1"/>
          </p:nvPr>
        </p:nvSpPr>
        <p:spPr>
          <a:xfrm>
            <a:off x="1069848" y="1306286"/>
            <a:ext cx="10058400" cy="4865914"/>
          </a:xfrm>
        </p:spPr>
        <p:txBody>
          <a:bodyPr/>
          <a:lstStyle/>
          <a:p>
            <a:r>
              <a:rPr lang="en-US" b="1" dirty="0" smtClean="0"/>
              <a:t>Section 1</a:t>
            </a:r>
            <a:r>
              <a:rPr lang="en-US" dirty="0" smtClean="0"/>
              <a:t/>
            </a:r>
            <a:br>
              <a:rPr lang="en-US" dirty="0" smtClean="0"/>
            </a:br>
            <a:r>
              <a:rPr lang="en-US" dirty="0" smtClean="0"/>
              <a:t/>
            </a:r>
            <a:br>
              <a:rPr lang="en-US" dirty="0" smtClean="0"/>
            </a:br>
            <a:r>
              <a:rPr lang="en-US" dirty="0" smtClean="0"/>
              <a:t>Personal Evaluation – understanding poultry farming, the business of poultry farming, things you need to ask, estimates from farmers.</a:t>
            </a:r>
          </a:p>
          <a:p>
            <a:r>
              <a:rPr lang="en-US" b="1" dirty="0" smtClean="0"/>
              <a:t>Section 2</a:t>
            </a:r>
            <a:br>
              <a:rPr lang="en-US" b="1" dirty="0" smtClean="0"/>
            </a:br>
            <a:r>
              <a:rPr lang="en-US" b="1" dirty="0" smtClean="0"/>
              <a:t/>
            </a:r>
            <a:br>
              <a:rPr lang="en-US" b="1" dirty="0" smtClean="0"/>
            </a:br>
            <a:r>
              <a:rPr lang="en-US" dirty="0" smtClean="0"/>
              <a:t>Introduction to FSA Loan Programs – eligibility, notes on FSA loans, types of FSA loans, types of FSA lenders. </a:t>
            </a:r>
            <a:endParaRPr lang="en-US" b="1" dirty="0" smtClean="0"/>
          </a:p>
          <a:p>
            <a:r>
              <a:rPr lang="en-US" b="1" dirty="0" smtClean="0"/>
              <a:t>Section 3</a:t>
            </a:r>
            <a:br>
              <a:rPr lang="en-US" b="1" dirty="0" smtClean="0"/>
            </a:br>
            <a:r>
              <a:rPr lang="en-US" b="1" dirty="0" smtClean="0"/>
              <a:t/>
            </a:r>
            <a:br>
              <a:rPr lang="en-US" b="1" dirty="0" smtClean="0"/>
            </a:br>
            <a:r>
              <a:rPr lang="en-US" dirty="0" smtClean="0"/>
              <a:t>Application Process -  applying, approval, denial, appeal, restructuring, etc.</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94933278"/>
      </p:ext>
    </p:extLst>
  </p:cSld>
  <p:clrMapOvr>
    <a:masterClrMapping/>
  </p:clrMapOvr>
  <mc:AlternateContent xmlns:mc="http://schemas.openxmlformats.org/markup-compatibility/2006">
    <mc:Choice xmlns:p14="http://schemas.microsoft.com/office/powerpoint/2010/main" Requires="p14">
      <p:transition spd="slow" p14:dur="2000" advTm="33796"/>
    </mc:Choice>
    <mc:Fallback>
      <p:transition spd="slow" advTm="33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086260"/>
          </a:xfrm>
        </p:spPr>
        <p:txBody>
          <a:bodyPr/>
          <a:lstStyle/>
          <a:p>
            <a:r>
              <a:rPr lang="en-US" dirty="0" smtClean="0"/>
              <a:t>Setting goals &amp; Asking BIG Questions</a:t>
            </a:r>
            <a:endParaRPr lang="en-US" dirty="0"/>
          </a:p>
        </p:txBody>
      </p:sp>
      <p:sp>
        <p:nvSpPr>
          <p:cNvPr id="3" name="Content Placeholder 2"/>
          <p:cNvSpPr>
            <a:spLocks noGrp="1"/>
          </p:cNvSpPr>
          <p:nvPr>
            <p:ph idx="1"/>
          </p:nvPr>
        </p:nvSpPr>
        <p:spPr>
          <a:xfrm>
            <a:off x="1069848" y="1524000"/>
            <a:ext cx="10058400" cy="4648200"/>
          </a:xfrm>
        </p:spPr>
        <p:txBody>
          <a:bodyPr>
            <a:normAutofit lnSpcReduction="10000"/>
          </a:bodyPr>
          <a:lstStyle/>
          <a:p>
            <a:r>
              <a:rPr lang="en-US" dirty="0" smtClean="0"/>
              <a:t>Sit down, write out, and discuss your goals as a family.</a:t>
            </a:r>
          </a:p>
          <a:p>
            <a:r>
              <a:rPr lang="en-US" dirty="0" smtClean="0"/>
              <a:t>Make your goals specific. </a:t>
            </a:r>
          </a:p>
          <a:p>
            <a:r>
              <a:rPr lang="en-US" dirty="0" smtClean="0"/>
              <a:t>Discuss all goals, with no judgement. </a:t>
            </a:r>
          </a:p>
          <a:p>
            <a:r>
              <a:rPr lang="en-US" dirty="0" smtClean="0"/>
              <a:t>All family members should voice their opinion.</a:t>
            </a:r>
          </a:p>
          <a:p>
            <a:r>
              <a:rPr lang="en-US" dirty="0" smtClean="0"/>
              <a:t>Prioritize your goals. Remember the well-being of your family when ranking goals.</a:t>
            </a:r>
            <a:br>
              <a:rPr lang="en-US" dirty="0" smtClean="0"/>
            </a:br>
            <a:endParaRPr lang="en-US" dirty="0" smtClean="0"/>
          </a:p>
          <a:p>
            <a:r>
              <a:rPr lang="en-US" dirty="0" smtClean="0"/>
              <a:t>Is this new business a good investment of our time and resources?</a:t>
            </a:r>
          </a:p>
          <a:p>
            <a:r>
              <a:rPr lang="en-US" dirty="0" smtClean="0"/>
              <a:t>Do we have the resources, including money, time, and knowledge, to make this work?</a:t>
            </a:r>
          </a:p>
          <a:p>
            <a:r>
              <a:rPr lang="en-US" dirty="0" smtClean="0"/>
              <a:t>Financially, does this specific package, including loans and costs, give us our best chance to achieve our goals?</a:t>
            </a:r>
            <a:br>
              <a:rPr lang="en-US" dirty="0" smtClean="0"/>
            </a:br>
            <a:endParaRPr lang="en-US" dirty="0" smtClean="0"/>
          </a:p>
          <a:p>
            <a:r>
              <a:rPr lang="en-US" dirty="0" smtClean="0"/>
              <a:t>Remember! Only you have your family’s best interest in mind. </a:t>
            </a:r>
          </a:p>
          <a:p>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8381107"/>
      </p:ext>
    </p:extLst>
  </p:cSld>
  <p:clrMapOvr>
    <a:masterClrMapping/>
  </p:clrMapOvr>
  <mc:AlternateContent xmlns:mc="http://schemas.openxmlformats.org/markup-compatibility/2006">
    <mc:Choice xmlns:p14="http://schemas.microsoft.com/office/powerpoint/2010/main" Requires="p14">
      <p:transition spd="slow" p14:dur="2000" advTm="57197"/>
    </mc:Choice>
    <mc:Fallback>
      <p:transition spd="slow" advTm="57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 to Farm loans</a:t>
            </a:r>
            <a:endParaRPr lang="en-US" dirty="0"/>
          </a:p>
        </p:txBody>
      </p:sp>
      <p:sp>
        <p:nvSpPr>
          <p:cNvPr id="3" name="Content Placeholder 2"/>
          <p:cNvSpPr>
            <a:spLocks noGrp="1"/>
          </p:cNvSpPr>
          <p:nvPr>
            <p:ph sz="half" idx="1"/>
          </p:nvPr>
        </p:nvSpPr>
        <p:spPr/>
        <p:txBody>
          <a:bodyPr/>
          <a:lstStyle/>
          <a:p>
            <a:r>
              <a:rPr lang="en-US" dirty="0" smtClean="0"/>
              <a:t>Types of Farm Loans</a:t>
            </a:r>
            <a:br>
              <a:rPr lang="en-US" dirty="0" smtClean="0"/>
            </a:br>
            <a:r>
              <a:rPr lang="en-US" dirty="0" smtClean="0"/>
              <a:t/>
            </a:r>
            <a:br>
              <a:rPr lang="en-US" dirty="0" smtClean="0"/>
            </a:br>
            <a:r>
              <a:rPr lang="en-US" dirty="0" smtClean="0"/>
              <a:t>-Operating Loans: short-term loans to purchase inputs necessary to operate your farm.</a:t>
            </a:r>
            <a:br>
              <a:rPr lang="en-US" dirty="0" smtClean="0"/>
            </a:br>
            <a:r>
              <a:rPr lang="en-US" dirty="0" smtClean="0"/>
              <a:t/>
            </a:r>
            <a:br>
              <a:rPr lang="en-US" dirty="0" smtClean="0"/>
            </a:br>
            <a:r>
              <a:rPr lang="en-US" dirty="0" smtClean="0"/>
              <a:t>-Ownership Loans: long-term loans for the purchase of major farming assets, such as farmland, poultry houses, equipment, etc.</a:t>
            </a:r>
          </a:p>
        </p:txBody>
      </p:sp>
      <p:sp>
        <p:nvSpPr>
          <p:cNvPr id="4" name="Content Placeholder 3"/>
          <p:cNvSpPr>
            <a:spLocks noGrp="1"/>
          </p:cNvSpPr>
          <p:nvPr>
            <p:ph sz="half" idx="2"/>
          </p:nvPr>
        </p:nvSpPr>
        <p:spPr/>
        <p:txBody>
          <a:bodyPr/>
          <a:lstStyle/>
          <a:p>
            <a:r>
              <a:rPr lang="en-US" dirty="0" smtClean="0"/>
              <a:t>Intro to FSA Loans</a:t>
            </a:r>
            <a:br>
              <a:rPr lang="en-US" dirty="0" smtClean="0"/>
            </a:br>
            <a:r>
              <a:rPr lang="en-US" dirty="0" smtClean="0"/>
              <a:t/>
            </a:r>
            <a:br>
              <a:rPr lang="en-US" dirty="0" smtClean="0"/>
            </a:br>
            <a:r>
              <a:rPr lang="en-US" dirty="0" smtClean="0"/>
              <a:t>-Direct Loans: loans made directly from FSA to farmers, where FSA makes and services the loan</a:t>
            </a:r>
            <a:br>
              <a:rPr lang="en-US" dirty="0" smtClean="0"/>
            </a:br>
            <a:r>
              <a:rPr lang="en-US" dirty="0" smtClean="0"/>
              <a:t/>
            </a:r>
            <a:br>
              <a:rPr lang="en-US" dirty="0" smtClean="0"/>
            </a:br>
            <a:r>
              <a:rPr lang="en-US" dirty="0" smtClean="0"/>
              <a:t>-Guaranteed Loans: loans made by a lending institution that are financially backed by FSA. In this case, the farmer works with a traditional bank, Farm Credit, etc. and FSA financially guarantees up to 90% of the loan value</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24617676"/>
      </p:ext>
    </p:extLst>
  </p:cSld>
  <p:clrMapOvr>
    <a:masterClrMapping/>
  </p:clrMapOvr>
  <mc:AlternateContent xmlns:mc="http://schemas.openxmlformats.org/markup-compatibility/2006">
    <mc:Choice xmlns:p14="http://schemas.microsoft.com/office/powerpoint/2010/main" Requires="p14">
      <p:transition spd="slow" p14:dur="2000" advTm="64055"/>
    </mc:Choice>
    <mc:Fallback>
      <p:transition spd="slow" advTm="64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267968"/>
          </a:xfrm>
        </p:spPr>
        <p:txBody>
          <a:bodyPr/>
          <a:lstStyle/>
          <a:p>
            <a:pPr algn="ctr"/>
            <a:r>
              <a:rPr lang="en-US" dirty="0" smtClean="0"/>
              <a:t>Understanding the risks</a:t>
            </a:r>
            <a:endParaRPr lang="en-US" dirty="0"/>
          </a:p>
        </p:txBody>
      </p:sp>
      <p:sp>
        <p:nvSpPr>
          <p:cNvPr id="3" name="Text Placeholder 2"/>
          <p:cNvSpPr>
            <a:spLocks noGrp="1"/>
          </p:cNvSpPr>
          <p:nvPr>
            <p:ph type="body" idx="1"/>
          </p:nvPr>
        </p:nvSpPr>
        <p:spPr>
          <a:xfrm>
            <a:off x="1069848" y="1752600"/>
            <a:ext cx="4754880" cy="640080"/>
          </a:xfrm>
        </p:spPr>
        <p:txBody>
          <a:bodyPr/>
          <a:lstStyle/>
          <a:p>
            <a:r>
              <a:rPr lang="en-US" dirty="0" smtClean="0"/>
              <a:t>Steps of Loan Evaluation</a:t>
            </a:r>
            <a:endParaRPr lang="en-US" dirty="0"/>
          </a:p>
        </p:txBody>
      </p:sp>
      <p:sp>
        <p:nvSpPr>
          <p:cNvPr id="4" name="Content Placeholder 3"/>
          <p:cNvSpPr>
            <a:spLocks noGrp="1"/>
          </p:cNvSpPr>
          <p:nvPr>
            <p:ph sz="half" idx="2"/>
          </p:nvPr>
        </p:nvSpPr>
        <p:spPr>
          <a:xfrm>
            <a:off x="1069848" y="2392679"/>
            <a:ext cx="4754880" cy="3761377"/>
          </a:xfrm>
        </p:spPr>
        <p:txBody>
          <a:bodyPr>
            <a:normAutofit fontScale="92500" lnSpcReduction="10000"/>
          </a:bodyPr>
          <a:lstStyle/>
          <a:p>
            <a:pPr marL="457200" indent="-457200">
              <a:buFont typeface="+mj-lt"/>
              <a:buAutoNum type="arabicPeriod"/>
            </a:pPr>
            <a:r>
              <a:rPr lang="en-US" dirty="0" smtClean="0"/>
              <a:t>Eligibility – does the borrower qualify for the loan as a farmer, or has the required farming experience?</a:t>
            </a:r>
          </a:p>
          <a:p>
            <a:pPr marL="457200" indent="-457200">
              <a:buFont typeface="+mj-lt"/>
              <a:buAutoNum type="arabicPeriod"/>
            </a:pPr>
            <a:r>
              <a:rPr lang="en-US" dirty="0" smtClean="0"/>
              <a:t>Feasibility – is there a clear path to </a:t>
            </a:r>
            <a:r>
              <a:rPr lang="en-US" b="1" dirty="0" smtClean="0"/>
              <a:t>loan</a:t>
            </a:r>
            <a:r>
              <a:rPr lang="en-US" dirty="0" smtClean="0"/>
              <a:t> repayment; will the farm cash flow the </a:t>
            </a:r>
            <a:r>
              <a:rPr lang="en-US" b="1" dirty="0" smtClean="0"/>
              <a:t>loan?</a:t>
            </a:r>
          </a:p>
          <a:p>
            <a:pPr marL="457200" indent="-457200">
              <a:buFont typeface="+mj-lt"/>
              <a:buAutoNum type="arabicPeriod"/>
            </a:pPr>
            <a:r>
              <a:rPr lang="en-US" dirty="0" smtClean="0"/>
              <a:t>Collateral</a:t>
            </a:r>
            <a:r>
              <a:rPr lang="en-US" b="1" dirty="0" smtClean="0"/>
              <a:t> – </a:t>
            </a:r>
            <a:r>
              <a:rPr lang="en-US" dirty="0" smtClean="0"/>
              <a:t>does the borrower have the minimum 100% collateral to secure the loan, 150% is required if available?</a:t>
            </a:r>
            <a:br>
              <a:rPr lang="en-US" dirty="0" smtClean="0"/>
            </a:br>
            <a:r>
              <a:rPr lang="en-US" dirty="0" smtClean="0"/>
              <a:t>Real estate, farms, or equipment are the preferred collateral of farm loans.</a:t>
            </a:r>
            <a:endParaRPr lang="en-US" b="1" dirty="0"/>
          </a:p>
        </p:txBody>
      </p:sp>
      <p:sp>
        <p:nvSpPr>
          <p:cNvPr id="5" name="Text Placeholder 4"/>
          <p:cNvSpPr>
            <a:spLocks noGrp="1"/>
          </p:cNvSpPr>
          <p:nvPr>
            <p:ph type="body" sz="quarter" idx="3"/>
          </p:nvPr>
        </p:nvSpPr>
        <p:spPr>
          <a:xfrm>
            <a:off x="6364224" y="1752600"/>
            <a:ext cx="4754880" cy="640080"/>
          </a:xfrm>
        </p:spPr>
        <p:txBody>
          <a:bodyPr/>
          <a:lstStyle/>
          <a:p>
            <a:r>
              <a:rPr lang="en-US" dirty="0" smtClean="0"/>
              <a:t>Steps of Personal Evaluation</a:t>
            </a:r>
            <a:endParaRPr lang="en-US" dirty="0"/>
          </a:p>
        </p:txBody>
      </p:sp>
      <p:sp>
        <p:nvSpPr>
          <p:cNvPr id="6" name="Content Placeholder 5"/>
          <p:cNvSpPr>
            <a:spLocks noGrp="1"/>
          </p:cNvSpPr>
          <p:nvPr>
            <p:ph sz="quarter" idx="4"/>
          </p:nvPr>
        </p:nvSpPr>
        <p:spPr>
          <a:xfrm>
            <a:off x="6364224" y="2392680"/>
            <a:ext cx="4754880" cy="3761376"/>
          </a:xfrm>
        </p:spPr>
        <p:txBody>
          <a:bodyPr/>
          <a:lstStyle/>
          <a:p>
            <a:pPr>
              <a:lnSpc>
                <a:spcPct val="100000"/>
              </a:lnSpc>
            </a:pPr>
            <a:r>
              <a:rPr lang="en-US" dirty="0" smtClean="0"/>
              <a:t>How well do you </a:t>
            </a:r>
            <a:r>
              <a:rPr lang="en-US" b="1" dirty="0" smtClean="0"/>
              <a:t>really</a:t>
            </a:r>
            <a:r>
              <a:rPr lang="en-US" dirty="0" smtClean="0"/>
              <a:t> know the business?</a:t>
            </a:r>
          </a:p>
          <a:p>
            <a:pPr>
              <a:lnSpc>
                <a:spcPct val="100000"/>
              </a:lnSpc>
            </a:pPr>
            <a:r>
              <a:rPr lang="en-US" dirty="0" smtClean="0"/>
              <a:t>Have you </a:t>
            </a:r>
            <a:r>
              <a:rPr lang="en-US" b="1" dirty="0" smtClean="0"/>
              <a:t>talked to </a:t>
            </a:r>
            <a:r>
              <a:rPr lang="en-US" dirty="0" smtClean="0"/>
              <a:t>any current or former poultry farmers?</a:t>
            </a:r>
          </a:p>
          <a:p>
            <a:pPr>
              <a:lnSpc>
                <a:spcPct val="100000"/>
              </a:lnSpc>
            </a:pPr>
            <a:r>
              <a:rPr lang="en-US" dirty="0" smtClean="0"/>
              <a:t>What happens if you </a:t>
            </a:r>
            <a:r>
              <a:rPr lang="en-US" b="1" dirty="0" smtClean="0"/>
              <a:t>can’t </a:t>
            </a:r>
            <a:r>
              <a:rPr lang="en-US" dirty="0" smtClean="0"/>
              <a:t>make your loan payment?</a:t>
            </a:r>
          </a:p>
          <a:p>
            <a:pPr>
              <a:lnSpc>
                <a:spcPct val="100000"/>
              </a:lnSpc>
            </a:pPr>
            <a:r>
              <a:rPr lang="en-US" dirty="0" smtClean="0"/>
              <a:t>How </a:t>
            </a:r>
            <a:r>
              <a:rPr lang="en-US" b="1" dirty="0" smtClean="0"/>
              <a:t>consistent</a:t>
            </a:r>
            <a:r>
              <a:rPr lang="en-US" dirty="0" smtClean="0"/>
              <a:t> is farmer pay?</a:t>
            </a:r>
          </a:p>
          <a:p>
            <a:pPr>
              <a:lnSpc>
                <a:spcPct val="100000"/>
              </a:lnSpc>
            </a:pPr>
            <a:r>
              <a:rPr lang="en-US" dirty="0" smtClean="0"/>
              <a:t>Does your contract carry any guarantees? Your mortgage is a binding contract.</a:t>
            </a:r>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05413682"/>
      </p:ext>
    </p:extLst>
  </p:cSld>
  <p:clrMapOvr>
    <a:masterClrMapping/>
  </p:clrMapOvr>
  <mc:AlternateContent xmlns:mc="http://schemas.openxmlformats.org/markup-compatibility/2006">
    <mc:Choice xmlns:p14="http://schemas.microsoft.com/office/powerpoint/2010/main" Requires="p14">
      <p:transition spd="slow" p14:dur="2000" advTm="73820"/>
    </mc:Choice>
    <mc:Fallback>
      <p:transition spd="slow" advTm="73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172718"/>
          </a:xfrm>
        </p:spPr>
        <p:txBody>
          <a:bodyPr>
            <a:normAutofit/>
          </a:bodyPr>
          <a:lstStyle/>
          <a:p>
            <a:r>
              <a:rPr lang="en-US" sz="4800" dirty="0" smtClean="0"/>
              <a:t>Collateral &amp; What happens if you default</a:t>
            </a:r>
            <a:endParaRPr lang="en-US" sz="4800" dirty="0"/>
          </a:p>
        </p:txBody>
      </p:sp>
      <p:sp>
        <p:nvSpPr>
          <p:cNvPr id="3" name="Content Placeholder 2"/>
          <p:cNvSpPr>
            <a:spLocks noGrp="1"/>
          </p:cNvSpPr>
          <p:nvPr>
            <p:ph idx="1"/>
          </p:nvPr>
        </p:nvSpPr>
        <p:spPr>
          <a:xfrm>
            <a:off x="1069848" y="1657350"/>
            <a:ext cx="10058400" cy="4514850"/>
          </a:xfrm>
        </p:spPr>
        <p:txBody>
          <a:bodyPr/>
          <a:lstStyle/>
          <a:p>
            <a:r>
              <a:rPr lang="en-US" b="1" dirty="0" smtClean="0"/>
              <a:t>Collateral</a:t>
            </a:r>
            <a:r>
              <a:rPr lang="en-US" dirty="0" smtClean="0"/>
              <a:t> – an asset offered as security for the repayment of a loan, to be forfeited in the event of a default</a:t>
            </a:r>
          </a:p>
          <a:p>
            <a:r>
              <a:rPr lang="en-US" dirty="0" smtClean="0"/>
              <a:t>Collateral typically used for farm loans include: farms, farming equipment, vehicles, land, or personal homes, etc.</a:t>
            </a:r>
          </a:p>
          <a:p>
            <a:r>
              <a:rPr lang="en-US" dirty="0" smtClean="0"/>
              <a:t>Default – failure to fulfill a loan obligation, especially to repay a loan (monetary obligation)</a:t>
            </a:r>
          </a:p>
          <a:p>
            <a:r>
              <a:rPr lang="en-US" dirty="0" smtClean="0"/>
              <a:t>A “monetary” default is the failure to meet the financial repayment obligations of your loan, including any interest or fees. </a:t>
            </a:r>
          </a:p>
          <a:p>
            <a:r>
              <a:rPr lang="en-US" dirty="0" smtClean="0"/>
              <a:t>A ‘non-monetary” default is a failure to comply with a provision of the loan, not related to repayment</a:t>
            </a:r>
          </a:p>
          <a:p>
            <a:r>
              <a:rPr lang="en-US" dirty="0" smtClean="0"/>
              <a:t>When you borrow money to fund a poultry farm, you are tying the collateral offered to the financial health of the poultry farm. Your collateral will be at risk to the financial problems of the farm.</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42548779"/>
      </p:ext>
    </p:extLst>
  </p:cSld>
  <p:clrMapOvr>
    <a:masterClrMapping/>
  </p:clrMapOvr>
  <mc:AlternateContent xmlns:mc="http://schemas.openxmlformats.org/markup-compatibility/2006">
    <mc:Choice xmlns:p14="http://schemas.microsoft.com/office/powerpoint/2010/main" Requires="p14">
      <p:transition spd="slow" p14:dur="2000" advTm="88063"/>
    </mc:Choice>
    <mc:Fallback>
      <p:transition spd="slow" advTm="88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039368"/>
          </a:xfrm>
        </p:spPr>
        <p:txBody>
          <a:bodyPr>
            <a:normAutofit fontScale="90000"/>
          </a:bodyPr>
          <a:lstStyle/>
          <a:p>
            <a:r>
              <a:rPr lang="en-US" sz="4800" dirty="0" smtClean="0"/>
              <a:t>Know your contract before Borrowing for it</a:t>
            </a:r>
            <a:endParaRPr lang="en-US" sz="4800" dirty="0"/>
          </a:p>
        </p:txBody>
      </p:sp>
      <p:sp>
        <p:nvSpPr>
          <p:cNvPr id="3" name="Content Placeholder 2"/>
          <p:cNvSpPr>
            <a:spLocks noGrp="1"/>
          </p:cNvSpPr>
          <p:nvPr>
            <p:ph idx="1"/>
          </p:nvPr>
        </p:nvSpPr>
        <p:spPr>
          <a:xfrm>
            <a:off x="1069848" y="1524000"/>
            <a:ext cx="10058400" cy="4648200"/>
          </a:xfrm>
        </p:spPr>
        <p:txBody>
          <a:bodyPr>
            <a:normAutofit/>
          </a:bodyPr>
          <a:lstStyle/>
          <a:p>
            <a:r>
              <a:rPr lang="en-US" dirty="0" smtClean="0"/>
              <a:t>It is critically important you clearly understand your contract before you borrow money. You have the right to have an attorney review your contract.</a:t>
            </a:r>
          </a:p>
          <a:p>
            <a:pPr marL="0" indent="0">
              <a:buNone/>
            </a:pPr>
            <a:r>
              <a:rPr lang="en-US" b="1" dirty="0" smtClean="0"/>
              <a:t>Contract Questions to Ask before Borrowing Money</a:t>
            </a:r>
          </a:p>
          <a:p>
            <a:r>
              <a:rPr lang="en-US" dirty="0" smtClean="0"/>
              <a:t>What is the length of your contract? Is it “flock-to-flock”?</a:t>
            </a:r>
          </a:p>
          <a:p>
            <a:r>
              <a:rPr lang="en-US" dirty="0" smtClean="0"/>
              <a:t>What are your rights if the company terminates your contract? What are the reasons your contract could be terminated?</a:t>
            </a:r>
          </a:p>
          <a:p>
            <a:r>
              <a:rPr lang="en-US" dirty="0" smtClean="0"/>
              <a:t>How are does your contract handle housing upgrades?</a:t>
            </a:r>
          </a:p>
          <a:p>
            <a:r>
              <a:rPr lang="en-US" dirty="0" smtClean="0"/>
              <a:t>How are disputes with your company handled?</a:t>
            </a:r>
          </a:p>
          <a:p>
            <a:r>
              <a:rPr lang="en-US" dirty="0" smtClean="0"/>
              <a:t>How are you paid? Does your contract include a “guaranteed” pay? Are you ranked in a “tournament”?</a:t>
            </a:r>
          </a:p>
          <a:p>
            <a:r>
              <a:rPr lang="en-US" dirty="0" smtClean="0"/>
              <a:t>Is your density, flock numbers, target weight, etc. guaranteed in your contract?</a:t>
            </a:r>
          </a:p>
          <a:p>
            <a:r>
              <a:rPr lang="en-US" dirty="0" smtClean="0"/>
              <a:t>Refer to </a:t>
            </a:r>
            <a:r>
              <a:rPr lang="en-US" b="1" dirty="0" smtClean="0"/>
              <a:t>Appendix C</a:t>
            </a:r>
            <a:r>
              <a:rPr lang="en-US" dirty="0" smtClean="0"/>
              <a:t> in the guide for a complete list of questions to ask.</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76792084"/>
      </p:ext>
    </p:extLst>
  </p:cSld>
  <p:clrMapOvr>
    <a:masterClrMapping/>
  </p:clrMapOvr>
  <mc:AlternateContent xmlns:mc="http://schemas.openxmlformats.org/markup-compatibility/2006">
    <mc:Choice xmlns:p14="http://schemas.microsoft.com/office/powerpoint/2010/main" Requires="p14">
      <p:transition spd="slow" p14:dur="2000" advTm="126867"/>
    </mc:Choice>
    <mc:Fallback>
      <p:transition spd="slow" advTm="126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306068"/>
          </a:xfrm>
        </p:spPr>
        <p:txBody>
          <a:bodyPr>
            <a:normAutofit/>
          </a:bodyPr>
          <a:lstStyle/>
          <a:p>
            <a:r>
              <a:rPr lang="en-US" sz="4800" dirty="0" smtClean="0"/>
              <a:t>Tournament Pay &amp; your Mortgage Payment</a:t>
            </a:r>
            <a:endParaRPr lang="en-US" sz="4800" dirty="0"/>
          </a:p>
        </p:txBody>
      </p:sp>
      <p:sp>
        <p:nvSpPr>
          <p:cNvPr id="3" name="Content Placeholder 2"/>
          <p:cNvSpPr>
            <a:spLocks noGrp="1"/>
          </p:cNvSpPr>
          <p:nvPr>
            <p:ph idx="1"/>
          </p:nvPr>
        </p:nvSpPr>
        <p:spPr>
          <a:xfrm>
            <a:off x="1069848" y="1790700"/>
            <a:ext cx="10058400" cy="4381500"/>
          </a:xfrm>
        </p:spPr>
        <p:txBody>
          <a:bodyPr/>
          <a:lstStyle/>
          <a:p>
            <a:r>
              <a:rPr lang="en-US" dirty="0" smtClean="0"/>
              <a:t>Tournament pay is an “incentive” used by integrators to encourage peak performance among their contract farmers.</a:t>
            </a:r>
          </a:p>
          <a:p>
            <a:r>
              <a:rPr lang="en-US" dirty="0" smtClean="0"/>
              <a:t>Under this “incentive” model, farms with processed flocks during the same week are ranked amongst each other according to integrator cost per pound. This becomes the “tournament.”</a:t>
            </a:r>
          </a:p>
          <a:p>
            <a:r>
              <a:rPr lang="en-US" dirty="0" smtClean="0"/>
              <a:t>A “tournament” average is established, and a farmer’s performance above or below that average determines their end pay. Farmers underperforming the average will have their pay reduced, while farmers outperforming the average will have their pay increased.</a:t>
            </a:r>
          </a:p>
          <a:p>
            <a:r>
              <a:rPr lang="en-US" dirty="0" smtClean="0"/>
              <a:t>Your pay may fluctuate greatly from one flock to the next; whereas your costs, specifically your loan payment, will remain the same from flock to flock.</a:t>
            </a:r>
          </a:p>
          <a:p>
            <a:r>
              <a:rPr lang="en-US" dirty="0" smtClean="0"/>
              <a:t>It is essential to consider that </a:t>
            </a:r>
            <a:r>
              <a:rPr lang="en-US" i="1" dirty="0" smtClean="0"/>
              <a:t>average </a:t>
            </a:r>
            <a:r>
              <a:rPr lang="en-US" dirty="0" smtClean="0"/>
              <a:t>pay estimates may not be representative of your actual pay; it could be higher or lower.</a:t>
            </a:r>
            <a:endParaRPr lang="en-US" i="1" dirty="0" smtClean="0"/>
          </a:p>
          <a:p>
            <a:endParaRPr lang="en-US" dirty="0" smtClean="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9680204"/>
      </p:ext>
    </p:extLst>
  </p:cSld>
  <p:clrMapOvr>
    <a:masterClrMapping/>
  </p:clrMapOvr>
  <mc:AlternateContent xmlns:mc="http://schemas.openxmlformats.org/markup-compatibility/2006">
    <mc:Choice xmlns:p14="http://schemas.microsoft.com/office/powerpoint/2010/main" Requires="p14">
      <p:transition spd="slow" p14:dur="2000" advTm="81395"/>
    </mc:Choice>
    <mc:Fallback>
      <p:transition spd="slow" advTm="81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058418"/>
          </a:xfrm>
        </p:spPr>
        <p:txBody>
          <a:bodyPr/>
          <a:lstStyle/>
          <a:p>
            <a:pPr algn="ctr"/>
            <a:r>
              <a:rPr lang="en-US" dirty="0" smtClean="0"/>
              <a:t>Estimating cash flow – Get real!</a:t>
            </a:r>
            <a:endParaRPr lang="en-US" dirty="0"/>
          </a:p>
        </p:txBody>
      </p:sp>
      <p:sp>
        <p:nvSpPr>
          <p:cNvPr id="3" name="Text Placeholder 2"/>
          <p:cNvSpPr>
            <a:spLocks noGrp="1"/>
          </p:cNvSpPr>
          <p:nvPr>
            <p:ph type="body" idx="1"/>
          </p:nvPr>
        </p:nvSpPr>
        <p:spPr>
          <a:xfrm>
            <a:off x="1069848" y="1533906"/>
            <a:ext cx="4754880" cy="640080"/>
          </a:xfrm>
        </p:spPr>
        <p:txBody>
          <a:bodyPr/>
          <a:lstStyle/>
          <a:p>
            <a:r>
              <a:rPr lang="en-US" dirty="0" smtClean="0"/>
              <a:t>Based on Company Estimates</a:t>
            </a:r>
            <a:endParaRPr lang="en-US" dirty="0"/>
          </a:p>
        </p:txBody>
      </p:sp>
      <p:sp>
        <p:nvSpPr>
          <p:cNvPr id="4" name="Content Placeholder 3"/>
          <p:cNvSpPr>
            <a:spLocks noGrp="1"/>
          </p:cNvSpPr>
          <p:nvPr>
            <p:ph sz="half" idx="2"/>
          </p:nvPr>
        </p:nvSpPr>
        <p:spPr>
          <a:xfrm>
            <a:off x="1069848" y="2183130"/>
            <a:ext cx="4754880" cy="3851910"/>
          </a:xfrm>
        </p:spPr>
        <p:txBody>
          <a:bodyPr/>
          <a:lstStyle/>
          <a:p>
            <a:r>
              <a:rPr lang="en-US" dirty="0" smtClean="0"/>
              <a:t>Estimated Loan Amount</a:t>
            </a:r>
            <a:br>
              <a:rPr lang="en-US" dirty="0" smtClean="0"/>
            </a:br>
            <a:r>
              <a:rPr lang="en-US" dirty="0" smtClean="0"/>
              <a:t>$966,000</a:t>
            </a:r>
          </a:p>
          <a:p>
            <a:r>
              <a:rPr lang="en-US" dirty="0" smtClean="0"/>
              <a:t>Estimated Gross Income</a:t>
            </a:r>
            <a:br>
              <a:rPr lang="en-US" dirty="0" smtClean="0"/>
            </a:br>
            <a:r>
              <a:rPr lang="en-US" dirty="0" smtClean="0"/>
              <a:t>$164,212.48</a:t>
            </a:r>
            <a:endParaRPr lang="en-US" dirty="0"/>
          </a:p>
          <a:p>
            <a:r>
              <a:rPr lang="en-US" dirty="0" smtClean="0"/>
              <a:t>Estimated Yearly Loan Payment</a:t>
            </a:r>
            <a:br>
              <a:rPr lang="en-US" dirty="0" smtClean="0"/>
            </a:br>
            <a:r>
              <a:rPr lang="en-US" dirty="0" smtClean="0"/>
              <a:t>$94,668.20</a:t>
            </a:r>
          </a:p>
          <a:p>
            <a:r>
              <a:rPr lang="en-US" dirty="0" smtClean="0"/>
              <a:t>Estimated Yearly Farmer Costs</a:t>
            </a:r>
            <a:br>
              <a:rPr lang="en-US" dirty="0" smtClean="0"/>
            </a:br>
            <a:r>
              <a:rPr lang="en-US" dirty="0" smtClean="0"/>
              <a:t>$36,400.00</a:t>
            </a:r>
          </a:p>
          <a:p>
            <a:r>
              <a:rPr lang="en-US" dirty="0" smtClean="0"/>
              <a:t>Estimated Yearly Net Income</a:t>
            </a:r>
            <a:br>
              <a:rPr lang="en-US" dirty="0" smtClean="0"/>
            </a:br>
            <a:r>
              <a:rPr lang="en-US" dirty="0" smtClean="0"/>
              <a:t>$33,144.28</a:t>
            </a:r>
          </a:p>
        </p:txBody>
      </p:sp>
      <p:sp>
        <p:nvSpPr>
          <p:cNvPr id="5" name="Text Placeholder 4"/>
          <p:cNvSpPr>
            <a:spLocks noGrp="1"/>
          </p:cNvSpPr>
          <p:nvPr>
            <p:ph type="body" sz="quarter" idx="3"/>
          </p:nvPr>
        </p:nvSpPr>
        <p:spPr>
          <a:xfrm>
            <a:off x="6364224" y="1543050"/>
            <a:ext cx="4754880" cy="640080"/>
          </a:xfrm>
        </p:spPr>
        <p:txBody>
          <a:bodyPr/>
          <a:lstStyle/>
          <a:p>
            <a:r>
              <a:rPr lang="en-US" dirty="0" smtClean="0"/>
              <a:t>Based on Farmer Experiences</a:t>
            </a:r>
            <a:endParaRPr lang="en-US" dirty="0"/>
          </a:p>
        </p:txBody>
      </p:sp>
      <p:sp>
        <p:nvSpPr>
          <p:cNvPr id="6" name="Content Placeholder 5"/>
          <p:cNvSpPr>
            <a:spLocks noGrp="1"/>
          </p:cNvSpPr>
          <p:nvPr>
            <p:ph sz="quarter" idx="4"/>
          </p:nvPr>
        </p:nvSpPr>
        <p:spPr>
          <a:xfrm>
            <a:off x="6364224" y="2183130"/>
            <a:ext cx="4754880" cy="3851910"/>
          </a:xfrm>
        </p:spPr>
        <p:txBody>
          <a:bodyPr/>
          <a:lstStyle/>
          <a:p>
            <a:r>
              <a:rPr lang="en-US" dirty="0" smtClean="0"/>
              <a:t>Estimated Loan Amount</a:t>
            </a:r>
            <a:br>
              <a:rPr lang="en-US" dirty="0" smtClean="0"/>
            </a:br>
            <a:r>
              <a:rPr lang="en-US" dirty="0" smtClean="0"/>
              <a:t>$966,000</a:t>
            </a:r>
          </a:p>
          <a:p>
            <a:r>
              <a:rPr lang="en-US" dirty="0" smtClean="0"/>
              <a:t>Estimated Gross Income</a:t>
            </a:r>
            <a:br>
              <a:rPr lang="en-US" dirty="0" smtClean="0"/>
            </a:br>
            <a:r>
              <a:rPr lang="en-US" dirty="0" smtClean="0"/>
              <a:t>$164,212.48</a:t>
            </a:r>
            <a:endParaRPr lang="en-US" dirty="0"/>
          </a:p>
          <a:p>
            <a:r>
              <a:rPr lang="en-US" dirty="0" smtClean="0"/>
              <a:t>Estimated Yearly Loan Payment</a:t>
            </a:r>
            <a:br>
              <a:rPr lang="en-US" dirty="0" smtClean="0"/>
            </a:br>
            <a:r>
              <a:rPr lang="en-US" dirty="0" smtClean="0"/>
              <a:t>$94,668.20</a:t>
            </a:r>
          </a:p>
          <a:p>
            <a:r>
              <a:rPr lang="en-US" dirty="0" smtClean="0"/>
              <a:t>Estimated Yearly Farmer Costs</a:t>
            </a:r>
            <a:br>
              <a:rPr lang="en-US" dirty="0" smtClean="0"/>
            </a:br>
            <a:r>
              <a:rPr lang="en-US" dirty="0" smtClean="0"/>
              <a:t>$79,700.00</a:t>
            </a:r>
          </a:p>
          <a:p>
            <a:r>
              <a:rPr lang="en-US" dirty="0" smtClean="0"/>
              <a:t>Estimated Yearly Net Income</a:t>
            </a:r>
            <a:br>
              <a:rPr lang="en-US" dirty="0" smtClean="0"/>
            </a:br>
            <a:r>
              <a:rPr lang="en-US" dirty="0" smtClean="0"/>
              <a:t>$-10,155.72</a:t>
            </a:r>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35497109"/>
      </p:ext>
    </p:extLst>
  </p:cSld>
  <p:clrMapOvr>
    <a:masterClrMapping/>
  </p:clrMapOvr>
  <mc:AlternateContent xmlns:mc="http://schemas.openxmlformats.org/markup-compatibility/2006">
    <mc:Choice xmlns:p14="http://schemas.microsoft.com/office/powerpoint/2010/main" Requires="p14">
      <p:transition spd="slow" p14:dur="2000" advTm="51658"/>
    </mc:Choice>
    <mc:Fallback>
      <p:transition spd="slow" advTm="51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133153"/>
          </a:xfrm>
        </p:spPr>
        <p:txBody>
          <a:bodyPr/>
          <a:lstStyle/>
          <a:p>
            <a:pPr algn="ctr"/>
            <a:r>
              <a:rPr lang="en-US" dirty="0" smtClean="0"/>
              <a:t>Why the difference?</a:t>
            </a:r>
            <a:endParaRPr lang="en-US" dirty="0"/>
          </a:p>
        </p:txBody>
      </p:sp>
      <p:sp>
        <p:nvSpPr>
          <p:cNvPr id="3" name="Text Placeholder 2"/>
          <p:cNvSpPr>
            <a:spLocks noGrp="1"/>
          </p:cNvSpPr>
          <p:nvPr>
            <p:ph type="body" idx="1"/>
          </p:nvPr>
        </p:nvSpPr>
        <p:spPr>
          <a:xfrm>
            <a:off x="1069848" y="1713210"/>
            <a:ext cx="4754880" cy="640080"/>
          </a:xfrm>
        </p:spPr>
        <p:txBody>
          <a:bodyPr/>
          <a:lstStyle/>
          <a:p>
            <a:r>
              <a:rPr lang="en-US" dirty="0" smtClean="0"/>
              <a:t>Company Estimated Yearly Operating Costs</a:t>
            </a:r>
            <a:endParaRPr lang="en-US" dirty="0"/>
          </a:p>
        </p:txBody>
      </p:sp>
      <p:sp>
        <p:nvSpPr>
          <p:cNvPr id="4" name="Content Placeholder 3"/>
          <p:cNvSpPr>
            <a:spLocks noGrp="1"/>
          </p:cNvSpPr>
          <p:nvPr>
            <p:ph sz="half" idx="2"/>
          </p:nvPr>
        </p:nvSpPr>
        <p:spPr>
          <a:xfrm>
            <a:off x="1069848" y="2353290"/>
            <a:ext cx="4754880" cy="3681750"/>
          </a:xfrm>
        </p:spPr>
        <p:txBody>
          <a:bodyPr/>
          <a:lstStyle/>
          <a:p>
            <a:r>
              <a:rPr lang="en-US" dirty="0" smtClean="0"/>
              <a:t>Electric		$15,960</a:t>
            </a:r>
          </a:p>
          <a:p>
            <a:r>
              <a:rPr lang="en-US" dirty="0" smtClean="0"/>
              <a:t>Insurance		$3,400</a:t>
            </a:r>
          </a:p>
          <a:p>
            <a:r>
              <a:rPr lang="en-US" dirty="0" smtClean="0"/>
              <a:t>Clean out/shavings	$750</a:t>
            </a:r>
          </a:p>
          <a:p>
            <a:r>
              <a:rPr lang="en-US" dirty="0" smtClean="0"/>
              <a:t>Crust out		$2,950</a:t>
            </a:r>
          </a:p>
          <a:p>
            <a:r>
              <a:rPr lang="en-US" dirty="0" smtClean="0"/>
              <a:t>Property taxes	$5,440</a:t>
            </a:r>
          </a:p>
          <a:p>
            <a:r>
              <a:rPr lang="en-US" dirty="0" smtClean="0"/>
              <a:t>Repairs, misc. </a:t>
            </a:r>
            <a:r>
              <a:rPr lang="en-US" sz="1000" dirty="0" smtClean="0"/>
              <a:t>($0.03/sq/ft)</a:t>
            </a:r>
            <a:r>
              <a:rPr lang="en-US" dirty="0" smtClean="0"/>
              <a:t>	$2,500</a:t>
            </a:r>
          </a:p>
          <a:p>
            <a:r>
              <a:rPr lang="en-US" dirty="0" smtClean="0"/>
              <a:t>PLT, insecticide	$5,400</a:t>
            </a:r>
          </a:p>
          <a:p>
            <a:r>
              <a:rPr lang="en-US" dirty="0" smtClean="0"/>
              <a:t>Total			$36,400</a:t>
            </a:r>
            <a:endParaRPr lang="en-US" dirty="0"/>
          </a:p>
        </p:txBody>
      </p:sp>
      <p:sp>
        <p:nvSpPr>
          <p:cNvPr id="5" name="Text Placeholder 4"/>
          <p:cNvSpPr>
            <a:spLocks noGrp="1"/>
          </p:cNvSpPr>
          <p:nvPr>
            <p:ph type="body" sz="quarter" idx="3"/>
          </p:nvPr>
        </p:nvSpPr>
        <p:spPr>
          <a:xfrm>
            <a:off x="6364224" y="1713210"/>
            <a:ext cx="4754880" cy="640080"/>
          </a:xfrm>
        </p:spPr>
        <p:txBody>
          <a:bodyPr/>
          <a:lstStyle/>
          <a:p>
            <a:r>
              <a:rPr lang="en-US" dirty="0" smtClean="0"/>
              <a:t>Farmer Estimated Yearly Operating Costs</a:t>
            </a:r>
            <a:endParaRPr lang="en-US" dirty="0"/>
          </a:p>
        </p:txBody>
      </p:sp>
      <p:sp>
        <p:nvSpPr>
          <p:cNvPr id="6" name="Content Placeholder 5"/>
          <p:cNvSpPr>
            <a:spLocks noGrp="1"/>
          </p:cNvSpPr>
          <p:nvPr>
            <p:ph sz="quarter" idx="4"/>
          </p:nvPr>
        </p:nvSpPr>
        <p:spPr>
          <a:xfrm>
            <a:off x="6364224" y="2353289"/>
            <a:ext cx="4754880" cy="4298234"/>
          </a:xfrm>
        </p:spPr>
        <p:txBody>
          <a:bodyPr>
            <a:normAutofit/>
          </a:bodyPr>
          <a:lstStyle/>
          <a:p>
            <a:r>
              <a:rPr lang="en-US" dirty="0" smtClean="0"/>
              <a:t>Company est. costs, plus:</a:t>
            </a:r>
          </a:p>
          <a:p>
            <a:r>
              <a:rPr lang="en-US" dirty="0" smtClean="0"/>
              <a:t>Heating fuel		$15,000</a:t>
            </a:r>
          </a:p>
          <a:p>
            <a:r>
              <a:rPr lang="en-US" dirty="0" smtClean="0"/>
              <a:t>Shavings		$4,500</a:t>
            </a:r>
          </a:p>
          <a:p>
            <a:r>
              <a:rPr lang="en-US" dirty="0" smtClean="0"/>
              <a:t>Equipment fuel	$2,500</a:t>
            </a:r>
          </a:p>
          <a:p>
            <a:r>
              <a:rPr lang="en-US" dirty="0" smtClean="0"/>
              <a:t>Equipment repairs	$3,000</a:t>
            </a:r>
          </a:p>
          <a:p>
            <a:r>
              <a:rPr lang="en-US" dirty="0" smtClean="0"/>
              <a:t>Rodent control	$300</a:t>
            </a:r>
          </a:p>
          <a:p>
            <a:r>
              <a:rPr lang="en-US" dirty="0" smtClean="0"/>
              <a:t>Hired labor		$18,000</a:t>
            </a:r>
          </a:p>
          <a:p>
            <a:r>
              <a:rPr lang="en-US" dirty="0" smtClean="0"/>
              <a:t>Total			$79,700</a:t>
            </a:r>
          </a:p>
          <a:p>
            <a:r>
              <a:rPr lang="en-US" sz="1200" dirty="0" smtClean="0"/>
              <a:t>Note: During the first 7 years of operation you may claim the depreciation of your poultry house value on your taxes. After that first 7 years, you will have a tax bill to consider, in addition to these costs.</a:t>
            </a:r>
            <a:endParaRPr lang="en-US" sz="1200"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13362478"/>
      </p:ext>
    </p:extLst>
  </p:cSld>
  <p:clrMapOvr>
    <a:masterClrMapping/>
  </p:clrMapOvr>
  <mc:AlternateContent xmlns:mc="http://schemas.openxmlformats.org/markup-compatibility/2006">
    <mc:Choice xmlns:p14="http://schemas.microsoft.com/office/powerpoint/2010/main" Requires="p14">
      <p:transition spd="slow" p14:dur="2000" advTm="103172"/>
    </mc:Choice>
    <mc:Fallback>
      <p:transition spd="slow" advTm="103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086260"/>
          </a:xfrm>
        </p:spPr>
        <p:txBody>
          <a:bodyPr/>
          <a:lstStyle/>
          <a:p>
            <a:pPr algn="ctr"/>
            <a:r>
              <a:rPr lang="en-US" dirty="0" smtClean="0"/>
              <a:t>Basic FSA Loan eligibility</a:t>
            </a:r>
            <a:endParaRPr lang="en-US" dirty="0"/>
          </a:p>
        </p:txBody>
      </p:sp>
      <p:sp>
        <p:nvSpPr>
          <p:cNvPr id="3" name="Content Placeholder 2"/>
          <p:cNvSpPr>
            <a:spLocks noGrp="1"/>
          </p:cNvSpPr>
          <p:nvPr>
            <p:ph idx="1"/>
          </p:nvPr>
        </p:nvSpPr>
        <p:spPr>
          <a:xfrm>
            <a:off x="1069848" y="1570892"/>
            <a:ext cx="10058400" cy="4601308"/>
          </a:xfrm>
        </p:spPr>
        <p:txBody>
          <a:bodyPr/>
          <a:lstStyle/>
          <a:p>
            <a:r>
              <a:rPr lang="en-US" b="1" dirty="0" smtClean="0"/>
              <a:t>Before Applying </a:t>
            </a:r>
            <a:r>
              <a:rPr lang="en-US" dirty="0" smtClean="0"/>
              <a:t>– seek financing with traditional lenders.  The FSA eligibility process starts with exploring financing options with traditional lenders, such as Farm Credit, a bank, or a credit union. </a:t>
            </a:r>
            <a:br>
              <a:rPr lang="en-US" dirty="0" smtClean="0"/>
            </a:br>
            <a:r>
              <a:rPr lang="en-US" dirty="0" smtClean="0"/>
              <a:t>-If you cannot secure financing at reasonable rates &amp; terms, then you may be eligible for a FSA loan.</a:t>
            </a:r>
          </a:p>
          <a:p>
            <a:r>
              <a:rPr lang="en-US" b="1" dirty="0" smtClean="0"/>
              <a:t>Getting Started </a:t>
            </a:r>
            <a:r>
              <a:rPr lang="en-US" dirty="0" smtClean="0"/>
              <a:t>– acquire a FSA farm number. To be considered for a FSA loan, you must demonstrate you are authorized to operate your farm where it is located.</a:t>
            </a:r>
            <a:br>
              <a:rPr lang="en-US" dirty="0" smtClean="0"/>
            </a:br>
            <a:r>
              <a:rPr lang="en-US" dirty="0" smtClean="0"/>
              <a:t>-Visit your local FSA office with a copy of your lease, rental agreement, or proof of ownership to be registered and received your FSA farm number.</a:t>
            </a:r>
          </a:p>
          <a:p>
            <a:r>
              <a:rPr lang="en-US" b="1" dirty="0" smtClean="0"/>
              <a:t>Conditions</a:t>
            </a:r>
            <a:br>
              <a:rPr lang="en-US" b="1" dirty="0" smtClean="0"/>
            </a:br>
            <a:r>
              <a:rPr lang="en-US" b="1" dirty="0" smtClean="0"/>
              <a:t>-</a:t>
            </a:r>
            <a:r>
              <a:rPr lang="en-US" dirty="0" smtClean="0"/>
              <a:t>For certain FSA loans, your loan officer may require you to complete a borrower training course within 2 years of closing the loan. </a:t>
            </a:r>
            <a:br>
              <a:rPr lang="en-US" dirty="0" smtClean="0"/>
            </a:br>
            <a:r>
              <a:rPr lang="en-US" dirty="0" smtClean="0"/>
              <a:t>-Loan fund must be used within the United States.</a:t>
            </a:r>
            <a:br>
              <a:rPr lang="en-US" dirty="0" smtClean="0"/>
            </a:br>
            <a:r>
              <a:rPr lang="en-US" dirty="0" smtClean="0"/>
              <a:t>-If the loan requirements exceed the lending limits of FSA, then the borrower must be able to secure the remaining financing from another source.</a:t>
            </a:r>
            <a:endParaRPr lang="en-US" b="1" dirty="0" smtClean="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67654035"/>
      </p:ext>
    </p:extLst>
  </p:cSld>
  <p:clrMapOvr>
    <a:masterClrMapping/>
  </p:clrMapOvr>
  <mc:AlternateContent xmlns:mc="http://schemas.openxmlformats.org/markup-compatibility/2006">
    <mc:Choice xmlns:p14="http://schemas.microsoft.com/office/powerpoint/2010/main" Requires="p14">
      <p:transition spd="slow" p14:dur="2000" advTm="99215"/>
    </mc:Choice>
    <mc:Fallback>
      <p:transition spd="slow" advTm="99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367401"/>
            <a:ext cx="10058400" cy="992476"/>
          </a:xfrm>
        </p:spPr>
        <p:txBody>
          <a:bodyPr/>
          <a:lstStyle/>
          <a:p>
            <a:pPr algn="ctr"/>
            <a:r>
              <a:rPr lang="en-US" dirty="0" smtClean="0"/>
              <a:t>Notes on FSA loans</a:t>
            </a:r>
            <a:endParaRPr lang="en-US" dirty="0"/>
          </a:p>
        </p:txBody>
      </p:sp>
      <p:sp>
        <p:nvSpPr>
          <p:cNvPr id="3" name="Content Placeholder 2"/>
          <p:cNvSpPr>
            <a:spLocks noGrp="1"/>
          </p:cNvSpPr>
          <p:nvPr>
            <p:ph idx="1"/>
          </p:nvPr>
        </p:nvSpPr>
        <p:spPr>
          <a:xfrm>
            <a:off x="1069848" y="1359877"/>
            <a:ext cx="10058400" cy="5087815"/>
          </a:xfrm>
        </p:spPr>
        <p:txBody>
          <a:bodyPr>
            <a:normAutofit lnSpcReduction="10000"/>
          </a:bodyPr>
          <a:lstStyle/>
          <a:p>
            <a:r>
              <a:rPr lang="en-US" b="1" dirty="0" smtClean="0"/>
              <a:t>The 150% Rule </a:t>
            </a:r>
            <a:r>
              <a:rPr lang="en-US" dirty="0" smtClean="0"/>
              <a:t>- all </a:t>
            </a:r>
            <a:r>
              <a:rPr lang="en-US" dirty="0"/>
              <a:t>D</a:t>
            </a:r>
            <a:r>
              <a:rPr lang="en-US" dirty="0" smtClean="0"/>
              <a:t>irect FSA loans have security requirements of at least 100% of the loan amount. However, FSA will require applicants to provide collateral up to 150% of the loan amount if available.  This rule specifically applies to FSA Direct Loans, only.</a:t>
            </a:r>
          </a:p>
          <a:p>
            <a:r>
              <a:rPr lang="en-US" dirty="0" smtClean="0"/>
              <a:t>For example, if you are borrowing $300,000 to upgrade your poultry farm, you may be required to offer an additional $150,000 in collateral</a:t>
            </a:r>
            <a:r>
              <a:rPr lang="en-US" dirty="0"/>
              <a:t>;</a:t>
            </a:r>
            <a:r>
              <a:rPr lang="en-US" dirty="0" smtClean="0"/>
              <a:t> meaning your poultry farm and other collateral (equipment, personal home, etc.) could be required as collateral.  </a:t>
            </a:r>
          </a:p>
          <a:p>
            <a:r>
              <a:rPr lang="en-US" dirty="0" smtClean="0"/>
              <a:t>Exceptions to the 150% rule:</a:t>
            </a:r>
            <a:br>
              <a:rPr lang="en-US" dirty="0" smtClean="0"/>
            </a:br>
            <a:r>
              <a:rPr lang="en-US" dirty="0" smtClean="0"/>
              <a:t>-If the asset is necessary (tractor, equipment, chattel, etc.) to secure credit elsewhere for other farming operations.</a:t>
            </a:r>
            <a:br>
              <a:rPr lang="en-US" dirty="0" smtClean="0"/>
            </a:br>
            <a:r>
              <a:rPr lang="en-US" dirty="0" smtClean="0"/>
              <a:t>-Your personal home, household contents, personal vehicles, etc. can be exempt from the 150% rule. However, your home must be on a separate parcel of land.</a:t>
            </a:r>
            <a:br>
              <a:rPr lang="en-US" dirty="0" smtClean="0"/>
            </a:br>
            <a:r>
              <a:rPr lang="en-US" dirty="0" smtClean="0"/>
              <a:t>-Working capital accounts (other bank accounts you regularly use) and retirement accounts may be exempt.</a:t>
            </a:r>
          </a:p>
          <a:p>
            <a:r>
              <a:rPr lang="en-US" dirty="0" smtClean="0"/>
              <a:t>For Guaranteed loans, FSA reviews the collateral proposed &amp; available, and requires the lender to secure the loan to the satisfaction of both FSA and the lender. </a:t>
            </a:r>
          </a:p>
          <a:p>
            <a:pPr marL="0"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23074529"/>
      </p:ext>
    </p:extLst>
  </p:cSld>
  <p:clrMapOvr>
    <a:masterClrMapping/>
  </p:clrMapOvr>
  <mc:AlternateContent xmlns:mc="http://schemas.openxmlformats.org/markup-compatibility/2006">
    <mc:Choice xmlns:p14="http://schemas.microsoft.com/office/powerpoint/2010/main" Requires="p14">
      <p:transition spd="slow" p14:dur="2000" advTm="142952"/>
    </mc:Choice>
    <mc:Fallback>
      <p:transition spd="slow" advTm="142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937768"/>
          </a:xfrm>
        </p:spPr>
        <p:txBody>
          <a:bodyPr/>
          <a:lstStyle/>
          <a:p>
            <a:pPr algn="ctr"/>
            <a:r>
              <a:rPr lang="en-US" dirty="0" smtClean="0"/>
              <a:t>Types of loans available from fsa</a:t>
            </a:r>
            <a:endParaRPr lang="en-US" dirty="0"/>
          </a:p>
        </p:txBody>
      </p:sp>
      <p:sp>
        <p:nvSpPr>
          <p:cNvPr id="3" name="Content Placeholder 2"/>
          <p:cNvSpPr>
            <a:spLocks noGrp="1"/>
          </p:cNvSpPr>
          <p:nvPr>
            <p:ph idx="1"/>
          </p:nvPr>
        </p:nvSpPr>
        <p:spPr>
          <a:xfrm>
            <a:off x="1069848" y="1447800"/>
            <a:ext cx="10058400" cy="4724400"/>
          </a:xfrm>
        </p:spPr>
        <p:txBody>
          <a:bodyPr/>
          <a:lstStyle/>
          <a:p>
            <a:r>
              <a:rPr lang="en-US" b="1" dirty="0" smtClean="0"/>
              <a:t>Farm Ownership (FO) </a:t>
            </a:r>
            <a:r>
              <a:rPr lang="en-US" dirty="0" smtClean="0"/>
              <a:t>– may only be used to buy or enlarge a farm, make a down payment on a farm, make improvements on a farm (such as buildings/structures), or other brick-and-mortar projects.</a:t>
            </a:r>
          </a:p>
          <a:p>
            <a:r>
              <a:rPr lang="en-US" b="1" dirty="0" smtClean="0"/>
              <a:t>Operating Loans (OL) </a:t>
            </a:r>
            <a:r>
              <a:rPr lang="en-US" dirty="0" smtClean="0"/>
              <a:t>– cover necessary expenses associated with improving the profitability of your farm. According to the FSA description, “OL will help you purchase livestock and equipment and pay for minor real estate repairs and annual operating expenses.”</a:t>
            </a:r>
          </a:p>
          <a:p>
            <a:r>
              <a:rPr lang="en-US" b="1" dirty="0" smtClean="0"/>
              <a:t>Emergency Loans (EM) </a:t>
            </a:r>
            <a:r>
              <a:rPr lang="en-US" dirty="0" smtClean="0"/>
              <a:t>– according to the FSA description, “emergency loans will help you if you suffered a qualifying loss caused by a natural disaster that damaged your farming or ranching operation. “</a:t>
            </a:r>
          </a:p>
          <a:p>
            <a:r>
              <a:rPr lang="en-US" dirty="0" smtClean="0"/>
              <a:t>Details on these three most common types of loans can be found in the FSA guide. </a:t>
            </a:r>
          </a:p>
          <a:p>
            <a:r>
              <a:rPr lang="en-US" dirty="0" smtClean="0"/>
              <a:t>FSA also offers conservation loans,  micro loans up to $50,000, and others. Please contact your local FSA office for more information on these options.</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43623728"/>
      </p:ext>
    </p:extLst>
  </p:cSld>
  <p:clrMapOvr>
    <a:masterClrMapping/>
  </p:clrMapOvr>
  <mc:AlternateContent xmlns:mc="http://schemas.openxmlformats.org/markup-compatibility/2006">
    <mc:Choice xmlns:p14="http://schemas.microsoft.com/office/powerpoint/2010/main" Requires="p14">
      <p:transition spd="slow" p14:dur="2000" advTm="83056"/>
    </mc:Choice>
    <mc:Fallback>
      <p:transition spd="slow" advTm="83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320509"/>
            <a:ext cx="10058400" cy="1086260"/>
          </a:xfrm>
        </p:spPr>
        <p:txBody>
          <a:bodyPr/>
          <a:lstStyle/>
          <a:p>
            <a:pPr algn="ctr"/>
            <a:r>
              <a:rPr lang="en-US" dirty="0" smtClean="0"/>
              <a:t>Eligibility for direct loans</a:t>
            </a:r>
            <a:endParaRPr lang="en-US" dirty="0"/>
          </a:p>
        </p:txBody>
      </p:sp>
      <p:sp>
        <p:nvSpPr>
          <p:cNvPr id="3" name="Content Placeholder 2"/>
          <p:cNvSpPr>
            <a:spLocks noGrp="1"/>
          </p:cNvSpPr>
          <p:nvPr>
            <p:ph idx="1"/>
          </p:nvPr>
        </p:nvSpPr>
        <p:spPr>
          <a:xfrm>
            <a:off x="1069848" y="1406768"/>
            <a:ext cx="10058400" cy="5067652"/>
          </a:xfrm>
        </p:spPr>
        <p:txBody>
          <a:bodyPr>
            <a:normAutofit lnSpcReduction="10000"/>
          </a:bodyPr>
          <a:lstStyle/>
          <a:p>
            <a:r>
              <a:rPr lang="en-US" dirty="0" smtClean="0"/>
              <a:t>Farm ownership loan, operating loan, or emergency loan; generally loan limit is $300,000.</a:t>
            </a:r>
          </a:p>
          <a:p>
            <a:r>
              <a:rPr lang="en-US" dirty="0" smtClean="0"/>
              <a:t>For loan specific eligibility requirements and more detailed explanations, refer to the complete guide.</a:t>
            </a:r>
          </a:p>
          <a:p>
            <a:r>
              <a:rPr lang="en-US" b="1" dirty="0" smtClean="0"/>
              <a:t>General </a:t>
            </a:r>
            <a:r>
              <a:rPr lang="en-US" b="1" dirty="0"/>
              <a:t>e</a:t>
            </a:r>
            <a:r>
              <a:rPr lang="en-US" b="1" dirty="0" smtClean="0"/>
              <a:t>ligibility requirements:</a:t>
            </a:r>
            <a:br>
              <a:rPr lang="en-US" b="1" dirty="0" smtClean="0"/>
            </a:br>
            <a:r>
              <a:rPr lang="en-US" dirty="0" smtClean="0"/>
              <a:t>-Have the training, education, or experience to effectively manage a farm/ranch.</a:t>
            </a:r>
            <a:br>
              <a:rPr lang="en-US" dirty="0" smtClean="0"/>
            </a:br>
            <a:r>
              <a:rPr lang="en-US" dirty="0" smtClean="0"/>
              <a:t>-Are a US citizen, a non-citizen national, or a qualified alien.</a:t>
            </a:r>
            <a:br>
              <a:rPr lang="en-US" dirty="0" smtClean="0"/>
            </a:br>
            <a:r>
              <a:rPr lang="en-US" dirty="0" smtClean="0"/>
              <a:t>-Possess the legal capacity to obtain a loan.</a:t>
            </a:r>
            <a:br>
              <a:rPr lang="en-US" dirty="0" smtClean="0"/>
            </a:br>
            <a:r>
              <a:rPr lang="en-US" dirty="0" smtClean="0"/>
              <a:t>-Do not have a conviction related to a controlled substance.</a:t>
            </a:r>
            <a:br>
              <a:rPr lang="en-US" dirty="0" smtClean="0"/>
            </a:br>
            <a:r>
              <a:rPr lang="en-US" dirty="0" smtClean="0"/>
              <a:t>-Are unable to obtain credit elsewhere at reasonable rates and terms.</a:t>
            </a:r>
            <a:br>
              <a:rPr lang="en-US" dirty="0" smtClean="0"/>
            </a:br>
            <a:r>
              <a:rPr lang="en-US" dirty="0" smtClean="0"/>
              <a:t>-Can demonstrate good credit history, or if unable to, can show that the incidences were due to circumstances beyond your control, were infrequent, or not recent.</a:t>
            </a:r>
            <a:br>
              <a:rPr lang="en-US" dirty="0" smtClean="0"/>
            </a:br>
            <a:r>
              <a:rPr lang="en-US" dirty="0" smtClean="0"/>
              <a:t>-Have not had a recent foreclosure or business failure.</a:t>
            </a:r>
            <a:br>
              <a:rPr lang="en-US" dirty="0" smtClean="0"/>
            </a:br>
            <a:r>
              <a:rPr lang="en-US" dirty="0" smtClean="0"/>
              <a:t>-Can show your farm is a family farm/ranch, and the majority of the physical labor and management is provided by you, a family member, or another entity member.</a:t>
            </a:r>
            <a:br>
              <a:rPr lang="en-US" dirty="0" smtClean="0"/>
            </a:br>
            <a:r>
              <a:rPr lang="en-US" dirty="0" smtClean="0"/>
              <a:t>-Have not received debt forgiveness on another FSA direct or guaranteed loan.</a:t>
            </a:r>
            <a:r>
              <a:rPr lang="en-US" dirty="0"/>
              <a:t/>
            </a:r>
            <a:br>
              <a:rPr lang="en-US" dirty="0"/>
            </a:br>
            <a:r>
              <a:rPr lang="en-US" dirty="0" smtClean="0"/>
              <a:t>-Will not be behind on any debt to the government when the loan closes, with certain exceptions. </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39057033"/>
      </p:ext>
    </p:extLst>
  </p:cSld>
  <p:clrMapOvr>
    <a:masterClrMapping/>
  </p:clrMapOvr>
  <mc:AlternateContent xmlns:mc="http://schemas.openxmlformats.org/markup-compatibility/2006">
    <mc:Choice xmlns:p14="http://schemas.microsoft.com/office/powerpoint/2010/main" Requires="p14">
      <p:transition spd="slow" p14:dur="2000" advTm="123188"/>
    </mc:Choice>
    <mc:Fallback>
      <p:transition spd="slow" advTm="123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963168"/>
          </a:xfrm>
        </p:spPr>
        <p:txBody>
          <a:bodyPr/>
          <a:lstStyle/>
          <a:p>
            <a:pPr algn="ctr"/>
            <a:r>
              <a:rPr lang="en-US" dirty="0" smtClean="0"/>
              <a:t>Eligibility for Guaranteed loans</a:t>
            </a:r>
            <a:endParaRPr lang="en-US" dirty="0"/>
          </a:p>
        </p:txBody>
      </p:sp>
      <p:sp>
        <p:nvSpPr>
          <p:cNvPr id="3" name="Content Placeholder 2"/>
          <p:cNvSpPr>
            <a:spLocks noGrp="1"/>
          </p:cNvSpPr>
          <p:nvPr>
            <p:ph idx="1"/>
          </p:nvPr>
        </p:nvSpPr>
        <p:spPr>
          <a:xfrm>
            <a:off x="1069848" y="1447800"/>
            <a:ext cx="10058400" cy="5029200"/>
          </a:xfrm>
        </p:spPr>
        <p:txBody>
          <a:bodyPr>
            <a:normAutofit lnSpcReduction="10000"/>
          </a:bodyPr>
          <a:lstStyle/>
          <a:p>
            <a:r>
              <a:rPr lang="en-US" dirty="0" smtClean="0"/>
              <a:t>Farm ownership loans, operating loans, or conservation loans; generally loan limit is $1,399,000, adjusted annually.</a:t>
            </a:r>
          </a:p>
          <a:p>
            <a:r>
              <a:rPr lang="en-US" dirty="0"/>
              <a:t>For loan specific eligibility requirements and more detailed explanations, refer to the complete guide.</a:t>
            </a:r>
          </a:p>
          <a:p>
            <a:r>
              <a:rPr lang="en-US" b="1" dirty="0" smtClean="0"/>
              <a:t>General eligibility requirements:</a:t>
            </a:r>
            <a:br>
              <a:rPr lang="en-US" b="1" dirty="0" smtClean="0"/>
            </a:br>
            <a:r>
              <a:rPr lang="en-US" dirty="0" smtClean="0"/>
              <a:t>-Are a US citizen, a non-citizen national, or a qualified alien.</a:t>
            </a:r>
            <a:br>
              <a:rPr lang="en-US" dirty="0" smtClean="0"/>
            </a:br>
            <a:r>
              <a:rPr lang="en-US" dirty="0" smtClean="0"/>
              <a:t>-Possess the legal capacity to obtain a loan.</a:t>
            </a:r>
            <a:br>
              <a:rPr lang="en-US" dirty="0" smtClean="0"/>
            </a:br>
            <a:r>
              <a:rPr lang="en-US" dirty="0" smtClean="0"/>
              <a:t>-Are unable to find a lender willing to approve your loan, with reasonable terms and rates, without a FSA guarantee.</a:t>
            </a:r>
            <a:br>
              <a:rPr lang="en-US" dirty="0" smtClean="0"/>
            </a:br>
            <a:r>
              <a:rPr lang="en-US" dirty="0" smtClean="0"/>
              <a:t>-Have not received debt forgiveness on another FSA direct or guaranteed loan.</a:t>
            </a:r>
            <a:br>
              <a:rPr lang="en-US" dirty="0" smtClean="0"/>
            </a:br>
            <a:r>
              <a:rPr lang="en-US" dirty="0" smtClean="0"/>
              <a:t>-</a:t>
            </a:r>
            <a:r>
              <a:rPr lang="en-US" dirty="0"/>
              <a:t> Can show your farm is a family farm/ranch, and the majority of the physical labor and management is provided by you, a family member, or another entity member</a:t>
            </a:r>
            <a:r>
              <a:rPr lang="en-US" dirty="0" smtClean="0"/>
              <a:t>.</a:t>
            </a:r>
            <a:br>
              <a:rPr lang="en-US" dirty="0" smtClean="0"/>
            </a:br>
            <a:r>
              <a:rPr lang="en-US" dirty="0" smtClean="0"/>
              <a:t>-Are not behind on any debt owed to the US government after the loan closing, with exceptions.</a:t>
            </a:r>
          </a:p>
          <a:p>
            <a:r>
              <a:rPr lang="en-US" b="1" dirty="0" smtClean="0"/>
              <a:t>Guaranteed loan specific security options</a:t>
            </a:r>
            <a:br>
              <a:rPr lang="en-US" b="1" dirty="0" smtClean="0"/>
            </a:br>
            <a:r>
              <a:rPr lang="en-US" dirty="0" smtClean="0"/>
              <a:t>In some cases you may use chattel (breeding stock or equipment) as the security on more than one loan. Consult your individual lender on this collateral option.</a:t>
            </a:r>
            <a:endParaRPr lang="en-US" b="1"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54449994"/>
      </p:ext>
    </p:extLst>
  </p:cSld>
  <p:clrMapOvr>
    <a:masterClrMapping/>
  </p:clrMapOvr>
  <mc:AlternateContent xmlns:mc="http://schemas.openxmlformats.org/markup-compatibility/2006">
    <mc:Choice xmlns:p14="http://schemas.microsoft.com/office/powerpoint/2010/main" Requires="p14">
      <p:transition spd="slow" p14:dur="2000" advTm="136065"/>
    </mc:Choice>
    <mc:Fallback>
      <p:transition spd="slow" advTm="136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912368"/>
          </a:xfrm>
        </p:spPr>
        <p:txBody>
          <a:bodyPr/>
          <a:lstStyle/>
          <a:p>
            <a:pPr algn="ctr"/>
            <a:r>
              <a:rPr lang="en-US" dirty="0" smtClean="0"/>
              <a:t>Understanding your Loan terms</a:t>
            </a:r>
            <a:endParaRPr lang="en-US" dirty="0"/>
          </a:p>
        </p:txBody>
      </p:sp>
      <p:sp>
        <p:nvSpPr>
          <p:cNvPr id="3" name="Content Placeholder 2"/>
          <p:cNvSpPr>
            <a:spLocks noGrp="1"/>
          </p:cNvSpPr>
          <p:nvPr>
            <p:ph idx="1"/>
          </p:nvPr>
        </p:nvSpPr>
        <p:spPr>
          <a:xfrm>
            <a:off x="1069848" y="1397000"/>
            <a:ext cx="10058400" cy="5029200"/>
          </a:xfrm>
        </p:spPr>
        <p:txBody>
          <a:bodyPr>
            <a:normAutofit lnSpcReduction="10000"/>
          </a:bodyPr>
          <a:lstStyle/>
          <a:p>
            <a:r>
              <a:rPr lang="en-US" b="1" dirty="0" smtClean="0"/>
              <a:t>Loan term </a:t>
            </a:r>
            <a:r>
              <a:rPr lang="en-US" dirty="0" smtClean="0"/>
              <a:t>– the number of payments, interest rates, and obligations stipulated by the loan agreement</a:t>
            </a:r>
          </a:p>
          <a:p>
            <a:r>
              <a:rPr lang="en-US" b="1" dirty="0" smtClean="0"/>
              <a:t>Interest rate </a:t>
            </a:r>
            <a:r>
              <a:rPr lang="en-US" dirty="0" smtClean="0"/>
              <a:t>– the proportion of a loan charged as interest to the borrower.  </a:t>
            </a:r>
            <a:r>
              <a:rPr lang="en-US" b="1" dirty="0" smtClean="0"/>
              <a:t>Interest </a:t>
            </a:r>
            <a:r>
              <a:rPr lang="en-US" dirty="0" smtClean="0"/>
              <a:t>is the money paid regularly at a particular rate for money lent, or for delaying the repayment of debt, and may be </a:t>
            </a:r>
            <a:r>
              <a:rPr lang="en-US" b="1" dirty="0" smtClean="0"/>
              <a:t>fixed</a:t>
            </a:r>
            <a:r>
              <a:rPr lang="en-US" dirty="0" smtClean="0"/>
              <a:t> or </a:t>
            </a:r>
            <a:r>
              <a:rPr lang="en-US" b="1" dirty="0" smtClean="0"/>
              <a:t>floating</a:t>
            </a:r>
            <a:r>
              <a:rPr lang="en-US" dirty="0" smtClean="0"/>
              <a:t>.</a:t>
            </a:r>
          </a:p>
          <a:p>
            <a:r>
              <a:rPr lang="en-US" b="1" dirty="0" smtClean="0"/>
              <a:t>Fixed </a:t>
            </a:r>
            <a:r>
              <a:rPr lang="en-US" dirty="0" smtClean="0"/>
              <a:t>interest rate – the interest rate remains the same throughout the life of the loan.  </a:t>
            </a:r>
          </a:p>
          <a:p>
            <a:r>
              <a:rPr lang="en-US" b="1" dirty="0" smtClean="0"/>
              <a:t>Floating</a:t>
            </a:r>
            <a:r>
              <a:rPr lang="en-US" dirty="0" smtClean="0"/>
              <a:t> interest rate – the interest rate is subject to change over the life of the loan (also known as a </a:t>
            </a:r>
            <a:r>
              <a:rPr lang="en-US" b="1" dirty="0" smtClean="0"/>
              <a:t>variable </a:t>
            </a:r>
            <a:r>
              <a:rPr lang="en-US" dirty="0" smtClean="0"/>
              <a:t>interest rate).</a:t>
            </a:r>
          </a:p>
          <a:p>
            <a:r>
              <a:rPr lang="en-US" dirty="0"/>
              <a:t>A</a:t>
            </a:r>
            <a:r>
              <a:rPr lang="en-US" dirty="0" smtClean="0"/>
              <a:t> floating </a:t>
            </a:r>
            <a:r>
              <a:rPr lang="en-US" dirty="0"/>
              <a:t>interest rate may initially be lower than a fixed rate, but </a:t>
            </a:r>
            <a:r>
              <a:rPr lang="en-US" dirty="0" smtClean="0"/>
              <a:t>could </a:t>
            </a:r>
            <a:r>
              <a:rPr lang="en-US" dirty="0"/>
              <a:t>increase over time; having significant consequences for repaying your loan. </a:t>
            </a:r>
            <a:endParaRPr lang="en-US" dirty="0" smtClean="0"/>
          </a:p>
          <a:p>
            <a:r>
              <a:rPr lang="en-US" dirty="0" smtClean="0"/>
              <a:t>Longer terms will lower your monthly payment amount, but result in more interest paid over the life of the loan. </a:t>
            </a:r>
          </a:p>
          <a:p>
            <a:r>
              <a:rPr lang="en-US" dirty="0" smtClean="0"/>
              <a:t>It is critical that you discuss your loan terms and rates with your FSA or loan officer to select an option that will work best for you. You should consider how your loan terms will affect your loan payment, and your ability to repay your loan. </a:t>
            </a:r>
          </a:p>
          <a:p>
            <a:pPr marL="0"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97034469"/>
      </p:ext>
    </p:extLst>
  </p:cSld>
  <p:clrMapOvr>
    <a:masterClrMapping/>
  </p:clrMapOvr>
  <mc:AlternateContent xmlns:mc="http://schemas.openxmlformats.org/markup-compatibility/2006">
    <mc:Choice xmlns:p14="http://schemas.microsoft.com/office/powerpoint/2010/main" Requires="p14">
      <p:transition spd="slow" p14:dur="2000" advTm="111131"/>
    </mc:Choice>
    <mc:Fallback>
      <p:transition spd="slow" advTm="111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834717"/>
          </a:xfrm>
        </p:spPr>
        <p:txBody>
          <a:bodyPr>
            <a:noAutofit/>
          </a:bodyPr>
          <a:lstStyle/>
          <a:p>
            <a:r>
              <a:rPr lang="en-US" sz="4400" dirty="0" smtClean="0"/>
              <a:t>Loan terms &amp; lenders…</a:t>
            </a:r>
            <a:br>
              <a:rPr lang="en-US" sz="4400" dirty="0" smtClean="0"/>
            </a:br>
            <a:r>
              <a:rPr lang="en-US" sz="4400" dirty="0" smtClean="0"/>
              <a:t>					Which is best for me?</a:t>
            </a:r>
            <a:endParaRPr lang="en-US" sz="4400" dirty="0"/>
          </a:p>
        </p:txBody>
      </p:sp>
      <p:sp>
        <p:nvSpPr>
          <p:cNvPr id="3" name="Content Placeholder 2"/>
          <p:cNvSpPr>
            <a:spLocks noGrp="1"/>
          </p:cNvSpPr>
          <p:nvPr>
            <p:ph idx="1"/>
          </p:nvPr>
        </p:nvSpPr>
        <p:spPr>
          <a:xfrm>
            <a:off x="1069848" y="1410789"/>
            <a:ext cx="10058400" cy="5094514"/>
          </a:xfrm>
        </p:spPr>
        <p:txBody>
          <a:bodyPr>
            <a:normAutofit fontScale="92500" lnSpcReduction="10000"/>
          </a:bodyPr>
          <a:lstStyle/>
          <a:p>
            <a:r>
              <a:rPr lang="en-US" b="1" dirty="0" smtClean="0"/>
              <a:t>Balloon Loans &amp; Payments</a:t>
            </a:r>
            <a:r>
              <a:rPr lang="en-US" dirty="0" smtClean="0"/>
              <a:t> – in a balloon loan, initial terms for the loan (typically the first 3 years) have relatively manageable payments &amp; a fixed interest rate. However, after the initial period, the loan will be due in one very large </a:t>
            </a:r>
            <a:r>
              <a:rPr lang="en-US" b="1" dirty="0" smtClean="0"/>
              <a:t>“balloon” </a:t>
            </a:r>
            <a:r>
              <a:rPr lang="en-US" dirty="0" smtClean="0"/>
              <a:t>payment.</a:t>
            </a:r>
          </a:p>
          <a:p>
            <a:r>
              <a:rPr lang="en-US" dirty="0" smtClean="0"/>
              <a:t>If you are unable to make the balloon payment, then your lender may renew your loan for another balloon loan, resetting your loans terms, with a new interest rate &amp; fees. There is no guarantee the lender will renew your loan after the balloon payment is due. Balloon loans are a riskier repayment option. </a:t>
            </a:r>
          </a:p>
          <a:p>
            <a:pPr>
              <a:lnSpc>
                <a:spcPct val="110000"/>
              </a:lnSpc>
            </a:pPr>
            <a:r>
              <a:rPr lang="en-US" dirty="0" smtClean="0"/>
              <a:t>For Guaranteed loans, the lender’s FSA ranking will influence the application process. There are three FSA lender rankings:</a:t>
            </a:r>
            <a:br>
              <a:rPr lang="en-US" dirty="0" smtClean="0"/>
            </a:br>
            <a:r>
              <a:rPr lang="en-US" dirty="0" smtClean="0"/>
              <a:t>-A </a:t>
            </a:r>
            <a:r>
              <a:rPr lang="en-US" b="1" dirty="0"/>
              <a:t>preferred</a:t>
            </a:r>
            <a:r>
              <a:rPr lang="en-US" dirty="0"/>
              <a:t> lender is the highest FSA </a:t>
            </a:r>
            <a:r>
              <a:rPr lang="en-US" dirty="0" smtClean="0"/>
              <a:t>ranking, </a:t>
            </a:r>
            <a:r>
              <a:rPr lang="en-US" dirty="0"/>
              <a:t>and the most flexibility in their application process. </a:t>
            </a:r>
            <a:r>
              <a:rPr lang="en-US" dirty="0" smtClean="0"/>
              <a:t/>
            </a:r>
            <a:br>
              <a:rPr lang="en-US" dirty="0" smtClean="0"/>
            </a:br>
            <a:r>
              <a:rPr lang="en-US" dirty="0" smtClean="0"/>
              <a:t>-A </a:t>
            </a:r>
            <a:r>
              <a:rPr lang="en-US" b="1" dirty="0"/>
              <a:t>certified</a:t>
            </a:r>
            <a:r>
              <a:rPr lang="en-US" dirty="0"/>
              <a:t> lender is the second-highest FSA </a:t>
            </a:r>
            <a:r>
              <a:rPr lang="en-US" dirty="0" smtClean="0"/>
              <a:t>ranking, </a:t>
            </a:r>
            <a:r>
              <a:rPr lang="en-US" dirty="0"/>
              <a:t>and has flexibility in their application process, but less than preferred lenders. </a:t>
            </a:r>
            <a:r>
              <a:rPr lang="en-US" dirty="0" smtClean="0"/>
              <a:t/>
            </a:r>
            <a:br>
              <a:rPr lang="en-US" dirty="0" smtClean="0"/>
            </a:br>
            <a:r>
              <a:rPr lang="en-US" dirty="0" smtClean="0"/>
              <a:t>-A </a:t>
            </a:r>
            <a:r>
              <a:rPr lang="en-US" b="1" dirty="0"/>
              <a:t>standard</a:t>
            </a:r>
            <a:r>
              <a:rPr lang="en-US" dirty="0"/>
              <a:t> lender is the most basic FSA </a:t>
            </a:r>
            <a:r>
              <a:rPr lang="en-US" dirty="0" smtClean="0"/>
              <a:t>ranking, </a:t>
            </a:r>
            <a:r>
              <a:rPr lang="en-US" dirty="0"/>
              <a:t>and has the least flexibility in their application process.  </a:t>
            </a:r>
          </a:p>
          <a:p>
            <a:r>
              <a:rPr lang="en-US" dirty="0"/>
              <a:t>Consult your local FSA office for a complete list of current preferred, certified, and standard lenders.</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89619262"/>
      </p:ext>
    </p:extLst>
  </p:cSld>
  <p:clrMapOvr>
    <a:masterClrMapping/>
  </p:clrMapOvr>
  <mc:AlternateContent xmlns:mc="http://schemas.openxmlformats.org/markup-compatibility/2006">
    <mc:Choice xmlns:p14="http://schemas.microsoft.com/office/powerpoint/2010/main" Requires="p14">
      <p:transition spd="slow" p14:dur="2000" advTm="143384"/>
    </mc:Choice>
    <mc:Fallback>
      <p:transition spd="slow" advTm="143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886968"/>
          </a:xfrm>
        </p:spPr>
        <p:txBody>
          <a:bodyPr/>
          <a:lstStyle/>
          <a:p>
            <a:pPr algn="ctr"/>
            <a:r>
              <a:rPr lang="en-US" dirty="0" smtClean="0"/>
              <a:t>The FSA loan application process</a:t>
            </a:r>
            <a:endParaRPr lang="en-US" dirty="0"/>
          </a:p>
        </p:txBody>
      </p:sp>
      <p:sp>
        <p:nvSpPr>
          <p:cNvPr id="3" name="Content Placeholder 2"/>
          <p:cNvSpPr>
            <a:spLocks noGrp="1"/>
          </p:cNvSpPr>
          <p:nvPr>
            <p:ph idx="1"/>
          </p:nvPr>
        </p:nvSpPr>
        <p:spPr>
          <a:xfrm>
            <a:off x="1069848" y="1371600"/>
            <a:ext cx="10058400" cy="4800600"/>
          </a:xfrm>
        </p:spPr>
        <p:txBody>
          <a:bodyPr>
            <a:normAutofit lnSpcReduction="10000"/>
          </a:bodyPr>
          <a:lstStyle/>
          <a:p>
            <a:r>
              <a:rPr lang="en-US" dirty="0"/>
              <a:t>Step </a:t>
            </a:r>
            <a:r>
              <a:rPr lang="en-US" dirty="0" smtClean="0"/>
              <a:t>1 </a:t>
            </a:r>
            <a:r>
              <a:rPr lang="en-US" dirty="0"/>
              <a:t>– </a:t>
            </a:r>
            <a:r>
              <a:rPr lang="en-US" dirty="0" smtClean="0"/>
              <a:t>Obtain a contract </a:t>
            </a:r>
            <a:r>
              <a:rPr lang="en-US" dirty="0"/>
              <a:t>or letter of intent from integrator</a:t>
            </a:r>
          </a:p>
          <a:p>
            <a:r>
              <a:rPr lang="en-US" dirty="0" smtClean="0"/>
              <a:t>Step </a:t>
            </a:r>
            <a:r>
              <a:rPr lang="en-US" dirty="0"/>
              <a:t>2</a:t>
            </a:r>
            <a:r>
              <a:rPr lang="en-US" dirty="0" smtClean="0"/>
              <a:t> –  Consult your company for proposed housing layout</a:t>
            </a:r>
          </a:p>
          <a:p>
            <a:r>
              <a:rPr lang="en-US" dirty="0" smtClean="0"/>
              <a:t>Step 3</a:t>
            </a:r>
            <a:r>
              <a:rPr lang="en-US" dirty="0"/>
              <a:t> – Environmental </a:t>
            </a:r>
            <a:r>
              <a:rPr lang="en-US" dirty="0" smtClean="0"/>
              <a:t>pre-screen or assessment (for new construction)</a:t>
            </a:r>
          </a:p>
          <a:p>
            <a:r>
              <a:rPr lang="en-US" dirty="0" smtClean="0"/>
              <a:t>Step </a:t>
            </a:r>
            <a:r>
              <a:rPr lang="en-US" dirty="0"/>
              <a:t>4</a:t>
            </a:r>
            <a:r>
              <a:rPr lang="en-US" dirty="0" smtClean="0"/>
              <a:t> – Historic preservation (for new construction)</a:t>
            </a:r>
          </a:p>
          <a:p>
            <a:r>
              <a:rPr lang="en-US" dirty="0" smtClean="0"/>
              <a:t>Step </a:t>
            </a:r>
            <a:r>
              <a:rPr lang="en-US" dirty="0"/>
              <a:t>5</a:t>
            </a:r>
            <a:r>
              <a:rPr lang="en-US" dirty="0" smtClean="0"/>
              <a:t> – Fish and Wildlife review (for new construction)</a:t>
            </a:r>
          </a:p>
          <a:p>
            <a:r>
              <a:rPr lang="en-US" dirty="0" smtClean="0"/>
              <a:t>Step </a:t>
            </a:r>
            <a:r>
              <a:rPr lang="en-US" dirty="0"/>
              <a:t>6</a:t>
            </a:r>
            <a:r>
              <a:rPr lang="en-US" dirty="0" smtClean="0"/>
              <a:t> – Comprehensive Nutrient Management Plan, CNMP </a:t>
            </a:r>
            <a:br>
              <a:rPr lang="en-US" dirty="0" smtClean="0"/>
            </a:br>
            <a:r>
              <a:rPr lang="en-US" dirty="0" smtClean="0"/>
              <a:t>	    (waste management plan)</a:t>
            </a:r>
          </a:p>
          <a:p>
            <a:r>
              <a:rPr lang="en-US" dirty="0" smtClean="0"/>
              <a:t>Step </a:t>
            </a:r>
            <a:r>
              <a:rPr lang="en-US" dirty="0"/>
              <a:t>7</a:t>
            </a:r>
            <a:r>
              <a:rPr lang="en-US" dirty="0" smtClean="0"/>
              <a:t> – Repayment ability and farm operating plan</a:t>
            </a:r>
          </a:p>
          <a:p>
            <a:r>
              <a:rPr lang="en-US" dirty="0" smtClean="0"/>
              <a:t>Step 8 – Security requirement</a:t>
            </a:r>
          </a:p>
          <a:p>
            <a:r>
              <a:rPr lang="en-US" dirty="0" smtClean="0"/>
              <a:t>Step 9 – The approval process</a:t>
            </a:r>
          </a:p>
          <a:p>
            <a:r>
              <a:rPr lang="en-US" dirty="0" smtClean="0"/>
              <a:t>Step 10 – What to do if your application is denied or changed</a:t>
            </a:r>
            <a:br>
              <a:rPr lang="en-US" dirty="0" smtClean="0"/>
            </a:br>
            <a:endParaRPr lang="en-US" dirty="0" smtClean="0"/>
          </a:p>
          <a:p>
            <a:r>
              <a:rPr lang="en-US" dirty="0" smtClean="0"/>
              <a:t>For a detailed explanation of each step, please refer to the guide. </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6847646"/>
      </p:ext>
    </p:extLst>
  </p:cSld>
  <p:clrMapOvr>
    <a:masterClrMapping/>
  </p:clrMapOvr>
  <mc:AlternateContent xmlns:mc="http://schemas.openxmlformats.org/markup-compatibility/2006">
    <mc:Choice xmlns:p14="http://schemas.microsoft.com/office/powerpoint/2010/main" Requires="p14">
      <p:transition spd="slow" p14:dur="2000" advTm="110591"/>
    </mc:Choice>
    <mc:Fallback>
      <p:transition spd="slow" advTm="110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836168"/>
          </a:xfrm>
        </p:spPr>
        <p:txBody>
          <a:bodyPr>
            <a:normAutofit/>
          </a:bodyPr>
          <a:lstStyle/>
          <a:p>
            <a:r>
              <a:rPr lang="en-US" sz="4400" dirty="0" smtClean="0"/>
              <a:t>What to do if your loan is denied or changed</a:t>
            </a:r>
            <a:endParaRPr lang="en-US" sz="4400" dirty="0"/>
          </a:p>
        </p:txBody>
      </p:sp>
      <p:sp>
        <p:nvSpPr>
          <p:cNvPr id="3" name="Content Placeholder 2"/>
          <p:cNvSpPr>
            <a:spLocks noGrp="1"/>
          </p:cNvSpPr>
          <p:nvPr>
            <p:ph idx="1"/>
          </p:nvPr>
        </p:nvSpPr>
        <p:spPr>
          <a:xfrm>
            <a:off x="1069848" y="1530663"/>
            <a:ext cx="10058400" cy="4899914"/>
          </a:xfrm>
        </p:spPr>
        <p:txBody>
          <a:bodyPr>
            <a:normAutofit fontScale="92500" lnSpcReduction="10000"/>
          </a:bodyPr>
          <a:lstStyle/>
          <a:p>
            <a:r>
              <a:rPr lang="en-US" dirty="0" smtClean="0"/>
              <a:t>If your loan application is denied, you may appeal the decision. Decisions may be appeal, but not regulations.</a:t>
            </a:r>
          </a:p>
          <a:p>
            <a:r>
              <a:rPr lang="en-US" dirty="0" smtClean="0"/>
              <a:t>You may request a </a:t>
            </a:r>
            <a:r>
              <a:rPr lang="en-US" b="1" dirty="0" smtClean="0"/>
              <a:t>reconsideration meeting. </a:t>
            </a:r>
            <a:r>
              <a:rPr lang="en-US" dirty="0" smtClean="0"/>
              <a:t>This request must be made within </a:t>
            </a:r>
            <a:r>
              <a:rPr lang="en-US" b="1" dirty="0" smtClean="0"/>
              <a:t>30 days</a:t>
            </a:r>
            <a:r>
              <a:rPr lang="en-US" dirty="0" smtClean="0"/>
              <a:t> of receiving your decision letter. </a:t>
            </a:r>
            <a:br>
              <a:rPr lang="en-US" dirty="0" smtClean="0"/>
            </a:br>
            <a:r>
              <a:rPr lang="en-US" dirty="0" smtClean="0"/>
              <a:t>Here you may present information to explain why you believe the decision was in error.</a:t>
            </a:r>
          </a:p>
          <a:p>
            <a:r>
              <a:rPr lang="en-US" dirty="0" smtClean="0"/>
              <a:t>If the decision does not change, you have </a:t>
            </a:r>
            <a:r>
              <a:rPr lang="en-US" b="1" dirty="0" smtClean="0"/>
              <a:t>30</a:t>
            </a:r>
            <a:r>
              <a:rPr lang="en-US" dirty="0" smtClean="0"/>
              <a:t> </a:t>
            </a:r>
            <a:r>
              <a:rPr lang="en-US" b="1" dirty="0" smtClean="0"/>
              <a:t>days</a:t>
            </a:r>
            <a:r>
              <a:rPr lang="en-US" dirty="0" smtClean="0"/>
              <a:t> to request </a:t>
            </a:r>
            <a:r>
              <a:rPr lang="en-US" b="1" dirty="0" smtClean="0"/>
              <a:t>mediation OR appeal the FSA decision</a:t>
            </a:r>
            <a:r>
              <a:rPr lang="en-US" dirty="0" smtClean="0"/>
              <a:t>.  You may only request mediation or appeal the decision, not both.</a:t>
            </a:r>
          </a:p>
          <a:p>
            <a:r>
              <a:rPr lang="en-US" dirty="0" smtClean="0"/>
              <a:t>If you request </a:t>
            </a:r>
            <a:r>
              <a:rPr lang="en-US" b="1" dirty="0" smtClean="0"/>
              <a:t>mediation, </a:t>
            </a:r>
            <a:r>
              <a:rPr lang="en-US" dirty="0" smtClean="0"/>
              <a:t>then a </a:t>
            </a:r>
            <a:r>
              <a:rPr lang="en-US" dirty="0"/>
              <a:t>neutral mediator will help the two parties review options and agree on a solution.</a:t>
            </a:r>
            <a:endParaRPr lang="en-US" dirty="0" smtClean="0"/>
          </a:p>
          <a:p>
            <a:r>
              <a:rPr lang="en-US" dirty="0" smtClean="0"/>
              <a:t>If you </a:t>
            </a:r>
            <a:r>
              <a:rPr lang="en-US" b="1" dirty="0" smtClean="0"/>
              <a:t>appeal the FSA decision</a:t>
            </a:r>
            <a:r>
              <a:rPr lang="en-US" dirty="0" smtClean="0"/>
              <a:t>, your appeal must be postmarked no later than 30 days following the decision letter. Mail you request for an appeal to: </a:t>
            </a:r>
            <a:br>
              <a:rPr lang="en-US" dirty="0" smtClean="0"/>
            </a:br>
            <a:r>
              <a:rPr lang="en-US" dirty="0" smtClean="0"/>
              <a:t>National Appeal Division,</a:t>
            </a:r>
            <a:br>
              <a:rPr lang="en-US" dirty="0" smtClean="0"/>
            </a:br>
            <a:r>
              <a:rPr lang="en-US" dirty="0" smtClean="0"/>
              <a:t>PO Box 1508</a:t>
            </a:r>
            <a:br>
              <a:rPr lang="en-US" dirty="0" smtClean="0"/>
            </a:br>
            <a:r>
              <a:rPr lang="en-US" dirty="0" smtClean="0"/>
              <a:t>Cordova, TN 38088</a:t>
            </a:r>
          </a:p>
          <a:p>
            <a:r>
              <a:rPr lang="en-US" dirty="0" smtClean="0"/>
              <a:t>More details on options available if your application is denied can be found in the guide.</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9568896"/>
      </p:ext>
    </p:extLst>
  </p:cSld>
  <p:clrMapOvr>
    <a:masterClrMapping/>
  </p:clrMapOvr>
  <mc:AlternateContent xmlns:mc="http://schemas.openxmlformats.org/markup-compatibility/2006">
    <mc:Choice xmlns:p14="http://schemas.microsoft.com/office/powerpoint/2010/main" Requires="p14">
      <p:transition spd="slow" p14:dur="2000" advTm="384399"/>
    </mc:Choice>
    <mc:Fallback>
      <p:transition spd="slow" advTm="384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937768"/>
          </a:xfrm>
        </p:spPr>
        <p:txBody>
          <a:bodyPr/>
          <a:lstStyle/>
          <a:p>
            <a:pPr algn="ctr"/>
            <a:r>
              <a:rPr lang="en-US" dirty="0" smtClean="0"/>
              <a:t>Fulfilling your loan obligations</a:t>
            </a:r>
            <a:endParaRPr lang="en-US" dirty="0"/>
          </a:p>
        </p:txBody>
      </p:sp>
      <p:sp>
        <p:nvSpPr>
          <p:cNvPr id="3" name="Content Placeholder 2"/>
          <p:cNvSpPr>
            <a:spLocks noGrp="1"/>
          </p:cNvSpPr>
          <p:nvPr>
            <p:ph idx="1"/>
          </p:nvPr>
        </p:nvSpPr>
        <p:spPr>
          <a:xfrm>
            <a:off x="1069848" y="1422400"/>
            <a:ext cx="10058400" cy="4749800"/>
          </a:xfrm>
        </p:spPr>
        <p:txBody>
          <a:bodyPr/>
          <a:lstStyle/>
          <a:p>
            <a:r>
              <a:rPr lang="en-US" dirty="0" smtClean="0"/>
              <a:t>Depending on the type of loan, if approved, you will have responsibilities during the life of the loan.</a:t>
            </a:r>
          </a:p>
          <a:p>
            <a:r>
              <a:rPr lang="en-US" dirty="0" smtClean="0"/>
              <a:t>Failure to fulfill a loan obligation could lead to a default (monetary or non-monetary), which could result in foreclosure or FSA repossessing the loan collateral.</a:t>
            </a:r>
          </a:p>
          <a:p>
            <a:r>
              <a:rPr lang="en-US" dirty="0" smtClean="0"/>
              <a:t>Common borrower obligations:</a:t>
            </a:r>
            <a:br>
              <a:rPr lang="en-US" dirty="0" smtClean="0"/>
            </a:br>
            <a:r>
              <a:rPr lang="en-US" dirty="0" smtClean="0"/>
              <a:t>-Paying any fees required by FSA for lien search reports, executing loan documents, filing or recording financial statements, credit checks, or other fees.</a:t>
            </a:r>
            <a:br>
              <a:rPr lang="en-US" dirty="0" smtClean="0"/>
            </a:br>
            <a:r>
              <a:rPr lang="en-US" dirty="0" smtClean="0"/>
              <a:t>-Maintaining and protecting your collateral. </a:t>
            </a:r>
            <a:r>
              <a:rPr lang="en-US" dirty="0"/>
              <a:t/>
            </a:r>
            <a:br>
              <a:rPr lang="en-US" dirty="0"/>
            </a:br>
            <a:r>
              <a:rPr lang="en-US" dirty="0" smtClean="0"/>
              <a:t>-Paying any and all taxes on property and security.</a:t>
            </a:r>
            <a:r>
              <a:rPr lang="en-US" dirty="0"/>
              <a:t/>
            </a:r>
            <a:br>
              <a:rPr lang="en-US" dirty="0"/>
            </a:br>
            <a:r>
              <a:rPr lang="en-US" dirty="0" smtClean="0"/>
              <a:t>-Maintaining insurance coverage as specified by FSA in your loan agreement.</a:t>
            </a:r>
          </a:p>
          <a:p>
            <a:r>
              <a:rPr lang="en-US" dirty="0" smtClean="0"/>
              <a:t>It is your responsibility to fulfill the obligations of the loan, this includes any check-ins, site inspections, or providing required documentation.</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97199683"/>
      </p:ext>
    </p:extLst>
  </p:cSld>
  <p:clrMapOvr>
    <a:masterClrMapping/>
  </p:clrMapOvr>
  <mc:AlternateContent xmlns:mc="http://schemas.openxmlformats.org/markup-compatibility/2006">
    <mc:Choice xmlns:p14="http://schemas.microsoft.com/office/powerpoint/2010/main" Requires="p14">
      <p:transition spd="slow" p14:dur="2000" advTm="255852"/>
    </mc:Choice>
    <mc:Fallback>
      <p:transition spd="slow" advTm="255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318768"/>
          </a:xfrm>
        </p:spPr>
        <p:txBody>
          <a:bodyPr>
            <a:normAutofit fontScale="90000"/>
          </a:bodyPr>
          <a:lstStyle/>
          <a:p>
            <a:r>
              <a:rPr lang="en-US" sz="4800" dirty="0" smtClean="0"/>
              <a:t>Trouble repaying your loan:</a:t>
            </a:r>
            <a:br>
              <a:rPr lang="en-US" sz="4800" dirty="0" smtClean="0"/>
            </a:br>
            <a:r>
              <a:rPr lang="en-US" sz="4800" dirty="0" smtClean="0"/>
              <a:t>Restructuring</a:t>
            </a:r>
            <a:endParaRPr lang="en-US" sz="4800" dirty="0"/>
          </a:p>
        </p:txBody>
      </p:sp>
      <p:sp>
        <p:nvSpPr>
          <p:cNvPr id="3" name="Content Placeholder 2"/>
          <p:cNvSpPr>
            <a:spLocks noGrp="1"/>
          </p:cNvSpPr>
          <p:nvPr>
            <p:ph idx="1"/>
          </p:nvPr>
        </p:nvSpPr>
        <p:spPr>
          <a:xfrm>
            <a:off x="1069848" y="1803400"/>
            <a:ext cx="10058400" cy="4597400"/>
          </a:xfrm>
        </p:spPr>
        <p:txBody>
          <a:bodyPr>
            <a:normAutofit lnSpcReduction="10000"/>
          </a:bodyPr>
          <a:lstStyle/>
          <a:p>
            <a:r>
              <a:rPr lang="en-US" dirty="0" smtClean="0"/>
              <a:t>If you are having trouble meeting </a:t>
            </a:r>
            <a:r>
              <a:rPr lang="en-US" b="1" dirty="0" smtClean="0"/>
              <a:t>all</a:t>
            </a:r>
            <a:r>
              <a:rPr lang="en-US" dirty="0" smtClean="0"/>
              <a:t> your financial obligations, both farm and personal, then consult your FSA office </a:t>
            </a:r>
            <a:r>
              <a:rPr lang="en-US" b="1" dirty="0" smtClean="0"/>
              <a:t>as soon as possible </a:t>
            </a:r>
            <a:r>
              <a:rPr lang="en-US" dirty="0" smtClean="0"/>
              <a:t>to seek counseling.</a:t>
            </a:r>
          </a:p>
          <a:p>
            <a:r>
              <a:rPr lang="en-US" dirty="0" smtClean="0"/>
              <a:t>To check your eligibility for loan restructuring, and for more restructuring details, please contact your lender. If you have a Direct Loan, then FSA is your lender. If you have a Guaranteed Loan, then contact your commercial lender. Also, you may request a meeting between FSA, your lender, and you. However, not all restructuring programs may be available for your loan situation.</a:t>
            </a:r>
          </a:p>
          <a:p>
            <a:r>
              <a:rPr lang="en-US" dirty="0" smtClean="0"/>
              <a:t>Types of loan restructuring:</a:t>
            </a:r>
            <a:br>
              <a:rPr lang="en-US" dirty="0" smtClean="0"/>
            </a:br>
            <a:r>
              <a:rPr lang="en-US" dirty="0" smtClean="0"/>
              <a:t>-Consolidation</a:t>
            </a:r>
            <a:br>
              <a:rPr lang="en-US" dirty="0" smtClean="0"/>
            </a:br>
            <a:r>
              <a:rPr lang="en-US" dirty="0" smtClean="0"/>
              <a:t>-Rescheduling</a:t>
            </a:r>
            <a:br>
              <a:rPr lang="en-US" dirty="0" smtClean="0"/>
            </a:br>
            <a:r>
              <a:rPr lang="en-US" dirty="0" smtClean="0"/>
              <a:t>-Deferment</a:t>
            </a:r>
            <a:br>
              <a:rPr lang="en-US" dirty="0" smtClean="0"/>
            </a:br>
            <a:r>
              <a:rPr lang="en-US" dirty="0" smtClean="0"/>
              <a:t>-Interest rate reduction</a:t>
            </a:r>
            <a:br>
              <a:rPr lang="en-US" dirty="0" smtClean="0"/>
            </a:br>
            <a:r>
              <a:rPr lang="en-US" dirty="0" smtClean="0"/>
              <a:t>-</a:t>
            </a:r>
            <a:r>
              <a:rPr lang="en-US" dirty="0"/>
              <a:t>W</a:t>
            </a:r>
            <a:r>
              <a:rPr lang="en-US" dirty="0" smtClean="0"/>
              <a:t>rite down</a:t>
            </a:r>
            <a:br>
              <a:rPr lang="en-US" dirty="0" smtClean="0"/>
            </a:br>
            <a:r>
              <a:rPr lang="en-US" dirty="0" smtClean="0"/>
              <a:t>-Conservation contract</a:t>
            </a:r>
          </a:p>
          <a:p>
            <a:r>
              <a:rPr lang="en-US" dirty="0" smtClean="0"/>
              <a:t>You may also contact a Farmer Advocate for financial counseling.</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19389835"/>
      </p:ext>
    </p:extLst>
  </p:cSld>
  <p:clrMapOvr>
    <a:masterClrMapping/>
  </p:clrMapOvr>
  <mc:AlternateContent xmlns:mc="http://schemas.openxmlformats.org/markup-compatibility/2006">
    <mc:Choice xmlns:p14="http://schemas.microsoft.com/office/powerpoint/2010/main" Requires="p14">
      <p:transition spd="slow" p14:dur="2000" advTm="111527"/>
    </mc:Choice>
    <mc:Fallback>
      <p:transition spd="slow" advTm="111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242568"/>
          </a:xfrm>
        </p:spPr>
        <p:txBody>
          <a:bodyPr>
            <a:noAutofit/>
          </a:bodyPr>
          <a:lstStyle/>
          <a:p>
            <a:r>
              <a:rPr lang="en-US" sz="4300" dirty="0" smtClean="0"/>
              <a:t>Trouble Repaying your Loan:</a:t>
            </a:r>
            <a:br>
              <a:rPr lang="en-US" sz="4300" dirty="0" smtClean="0"/>
            </a:br>
            <a:r>
              <a:rPr lang="en-US" sz="4300" dirty="0" smtClean="0"/>
              <a:t>Defaulting</a:t>
            </a:r>
            <a:endParaRPr lang="en-US" sz="4300" dirty="0"/>
          </a:p>
        </p:txBody>
      </p:sp>
      <p:sp>
        <p:nvSpPr>
          <p:cNvPr id="3" name="Content Placeholder 2"/>
          <p:cNvSpPr>
            <a:spLocks noGrp="1"/>
          </p:cNvSpPr>
          <p:nvPr>
            <p:ph idx="1"/>
          </p:nvPr>
        </p:nvSpPr>
        <p:spPr>
          <a:xfrm>
            <a:off x="1069848" y="1727200"/>
            <a:ext cx="10058400" cy="4445000"/>
          </a:xfrm>
        </p:spPr>
        <p:txBody>
          <a:bodyPr/>
          <a:lstStyle/>
          <a:p>
            <a:r>
              <a:rPr lang="en-US" dirty="0" smtClean="0"/>
              <a:t>If you are unable to repay your loan on time, then you may go into default.</a:t>
            </a:r>
          </a:p>
          <a:p>
            <a:r>
              <a:rPr lang="en-US" dirty="0" smtClean="0"/>
              <a:t>If your loan is fully collateralized, then the bank or FSA will initiate foreclosure or liquidation proceedings. </a:t>
            </a:r>
          </a:p>
          <a:p>
            <a:r>
              <a:rPr lang="en-US" dirty="0" smtClean="0"/>
              <a:t>From the time you receive the first default notice, you have a specified amount of time before foreclosure or liquidation will start.</a:t>
            </a:r>
          </a:p>
          <a:p>
            <a:r>
              <a:rPr lang="en-US" dirty="0" smtClean="0"/>
              <a:t>If you receive a default notice, contact an attorney ASAP to understand your rights.</a:t>
            </a:r>
          </a:p>
          <a:p>
            <a:r>
              <a:rPr lang="en-US" dirty="0" smtClean="0"/>
              <a:t>If your available securities have been liquidated, and there is remaining debt, you may be able to seek a debt settlement agreement.</a:t>
            </a:r>
          </a:p>
          <a:p>
            <a:r>
              <a:rPr lang="en-US" dirty="0" smtClean="0"/>
              <a:t>Debt settlement is negotiating an agreement with your lender to reduce the overall debt in exchange for a lump sum payment.</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97275808"/>
      </p:ext>
    </p:extLst>
  </p:cSld>
  <p:clrMapOvr>
    <a:masterClrMapping/>
  </p:clrMapOvr>
  <mc:AlternateContent xmlns:mc="http://schemas.openxmlformats.org/markup-compatibility/2006">
    <mc:Choice xmlns:p14="http://schemas.microsoft.com/office/powerpoint/2010/main" Requires="p14">
      <p:transition spd="slow" p14:dur="2000" advTm="57890"/>
    </mc:Choice>
    <mc:Fallback>
      <p:transition spd="slow" advTm="57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937768"/>
          </a:xfrm>
        </p:spPr>
        <p:txBody>
          <a:bodyPr/>
          <a:lstStyle/>
          <a:p>
            <a:pPr algn="ctr"/>
            <a:r>
              <a:rPr lang="en-US" dirty="0" smtClean="0"/>
              <a:t>Who to contact</a:t>
            </a:r>
            <a:endParaRPr lang="en-US" dirty="0"/>
          </a:p>
        </p:txBody>
      </p:sp>
      <p:sp>
        <p:nvSpPr>
          <p:cNvPr id="3" name="Content Placeholder 2"/>
          <p:cNvSpPr>
            <a:spLocks noGrp="1"/>
          </p:cNvSpPr>
          <p:nvPr>
            <p:ph idx="1"/>
          </p:nvPr>
        </p:nvSpPr>
        <p:spPr>
          <a:xfrm>
            <a:off x="1069848" y="1422400"/>
            <a:ext cx="10058400" cy="4749800"/>
          </a:xfrm>
        </p:spPr>
        <p:txBody>
          <a:bodyPr/>
          <a:lstStyle/>
          <a:p>
            <a:r>
              <a:rPr lang="en-US" dirty="0" smtClean="0"/>
              <a:t>If you have any questions regarding FSA loans, or FSA lending policy, please contact your local FSA office. </a:t>
            </a:r>
          </a:p>
          <a:p>
            <a:r>
              <a:rPr lang="en-US" dirty="0" smtClean="0"/>
              <a:t>State offices can </a:t>
            </a:r>
            <a:r>
              <a:rPr lang="en-US" dirty="0"/>
              <a:t>be found at:	</a:t>
            </a:r>
            <a:r>
              <a:rPr lang="en-US" dirty="0">
                <a:hlinkClick r:id="rId4"/>
              </a:rPr>
              <a:t>https://</a:t>
            </a:r>
            <a:r>
              <a:rPr lang="en-US" dirty="0" smtClean="0">
                <a:hlinkClick r:id="rId4"/>
              </a:rPr>
              <a:t>www.fsa.usda.gov/state-offices/index</a:t>
            </a:r>
            <a:endParaRPr lang="en-US" dirty="0" smtClean="0"/>
          </a:p>
          <a:p>
            <a:r>
              <a:rPr lang="en-US" dirty="0" smtClean="0"/>
              <a:t>North Carolina county offices can </a:t>
            </a:r>
            <a:r>
              <a:rPr lang="en-US" dirty="0"/>
              <a:t>be </a:t>
            </a:r>
            <a:r>
              <a:rPr lang="en-US" dirty="0" smtClean="0"/>
              <a:t>found at : </a:t>
            </a:r>
            <a:r>
              <a:rPr lang="en-US" dirty="0" smtClean="0">
                <a:hlinkClick r:id="rId5"/>
              </a:rPr>
              <a:t>https</a:t>
            </a:r>
            <a:r>
              <a:rPr lang="en-US" dirty="0">
                <a:hlinkClick r:id="rId5"/>
              </a:rPr>
              <a:t>://</a:t>
            </a:r>
            <a:r>
              <a:rPr lang="en-US" dirty="0" smtClean="0">
                <a:hlinkClick r:id="rId5"/>
              </a:rPr>
              <a:t>offices.sc.egov.usda.gov/locator/app?state=nc&amp;agency=fsa</a:t>
            </a:r>
            <a:endParaRPr lang="en-US" dirty="0" smtClean="0"/>
          </a:p>
          <a:p>
            <a:r>
              <a:rPr lang="en-US" dirty="0" smtClean="0"/>
              <a:t>If you are a farmer in need of financial counseling please feel free to contact RAFI at: </a:t>
            </a:r>
            <a:r>
              <a:rPr lang="en-US" dirty="0" smtClean="0">
                <a:hlinkClick r:id="rId6"/>
              </a:rPr>
              <a:t>http</a:t>
            </a:r>
            <a:r>
              <a:rPr lang="en-US" dirty="0">
                <a:hlinkClick r:id="rId6"/>
              </a:rPr>
              <a:t>://rafiusa.org/programs/contract-agriculture-reform</a:t>
            </a:r>
            <a:r>
              <a:rPr lang="en-US" dirty="0" smtClean="0">
                <a:hlinkClick r:id="rId6"/>
              </a:rPr>
              <a:t>/</a:t>
            </a:r>
            <a:endParaRPr lang="en-US" dirty="0" smtClean="0"/>
          </a:p>
          <a:p>
            <a:r>
              <a:rPr lang="en-US" dirty="0" smtClean="0"/>
              <a:t>Or contact Benny Bunting, RAFI Lead Farmer Advocate </a:t>
            </a:r>
            <a:br>
              <a:rPr lang="en-US" dirty="0" smtClean="0"/>
            </a:br>
            <a:r>
              <a:rPr lang="en-US" dirty="0" smtClean="0"/>
              <a:t>at 252-916-6223 or email at: </a:t>
            </a:r>
            <a:r>
              <a:rPr lang="en-US" dirty="0" smtClean="0">
                <a:hlinkClick r:id="rId7"/>
              </a:rPr>
              <a:t>advocate@embarqmail.com</a:t>
            </a:r>
            <a:r>
              <a:rPr lang="en-US" dirty="0" smtClean="0"/>
              <a:t>	</a:t>
            </a:r>
          </a:p>
          <a:p>
            <a:r>
              <a:rPr lang="en-US" dirty="0"/>
              <a:t>Or you may contact RAFI Contract Agriculture Case Mgr. Tyler Whitley </a:t>
            </a:r>
            <a:br>
              <a:rPr lang="en-US" dirty="0"/>
            </a:br>
            <a:r>
              <a:rPr lang="en-US" dirty="0"/>
              <a:t>at 919-621-0534 or email at: </a:t>
            </a:r>
            <a:r>
              <a:rPr lang="en-US" dirty="0">
                <a:hlinkClick r:id="rId8"/>
              </a:rPr>
              <a:t>tyler@rafiusa.org</a:t>
            </a:r>
            <a:endParaRPr lang="en-US" dirty="0"/>
          </a:p>
          <a:p>
            <a:endParaRPr lang="en-US" dirty="0" smtClean="0"/>
          </a:p>
          <a:p>
            <a:pPr marL="0" indent="0">
              <a:buNone/>
            </a:pPr>
            <a:endParaRPr lang="en-US" dirty="0" smtClean="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35363308"/>
      </p:ext>
    </p:extLst>
  </p:cSld>
  <p:clrMapOvr>
    <a:masterClrMapping/>
  </p:clrMapOvr>
  <mc:AlternateContent xmlns:mc="http://schemas.openxmlformats.org/markup-compatibility/2006">
    <mc:Choice xmlns:p14="http://schemas.microsoft.com/office/powerpoint/2010/main" Requires="p14">
      <p:transition spd="slow" p14:dur="2000" advTm="79511"/>
    </mc:Choice>
    <mc:Fallback>
      <p:transition spd="slow" advTm="79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1994</TotalTime>
  <Words>2026</Words>
  <Application>Microsoft Office PowerPoint</Application>
  <PresentationFormat>Widescreen</PresentationFormat>
  <Paragraphs>174</Paragraphs>
  <Slides>24</Slides>
  <Notes>0</Notes>
  <HiddenSlides>0</HiddenSlides>
  <MMClips>24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Rockwell</vt:lpstr>
      <vt:lpstr>Rockwell Condensed</vt:lpstr>
      <vt:lpstr>Wingdings</vt:lpstr>
      <vt:lpstr>Wood Type</vt:lpstr>
      <vt:lpstr>A Poultry Farmer’s Guide to FSA Loans</vt:lpstr>
      <vt:lpstr>What we hope you take away</vt:lpstr>
      <vt:lpstr>Workshop Sections</vt:lpstr>
      <vt:lpstr>Setting goals &amp; Asking BIG Questions</vt:lpstr>
      <vt:lpstr>Intro to Farm loans</vt:lpstr>
      <vt:lpstr>Understanding the risks</vt:lpstr>
      <vt:lpstr>Collateral &amp; What happens if you default</vt:lpstr>
      <vt:lpstr>Know your contract before Borrowing for it</vt:lpstr>
      <vt:lpstr>Tournament Pay &amp; your Mortgage Payment</vt:lpstr>
      <vt:lpstr>Estimating cash flow – Get real!</vt:lpstr>
      <vt:lpstr>Why the difference?</vt:lpstr>
      <vt:lpstr>Basic FSA Loan eligibility</vt:lpstr>
      <vt:lpstr>Notes on FSA loans</vt:lpstr>
      <vt:lpstr>Types of loans available from fsa</vt:lpstr>
      <vt:lpstr>Eligibility for direct loans</vt:lpstr>
      <vt:lpstr>Eligibility for Guaranteed loans</vt:lpstr>
      <vt:lpstr>Understanding your Loan terms</vt:lpstr>
      <vt:lpstr>Loan terms &amp; lenders…      Which is best for me?</vt:lpstr>
      <vt:lpstr>The FSA loan application process</vt:lpstr>
      <vt:lpstr>What to do if your loan is denied or changed</vt:lpstr>
      <vt:lpstr>Fulfilling your loan obligations</vt:lpstr>
      <vt:lpstr>Trouble repaying your loan: Restructuring</vt:lpstr>
      <vt:lpstr>Trouble Repaying your Loan: Defaulting</vt:lpstr>
      <vt:lpstr>Who to contact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Poultry Farmer’s Guide to FSA Loans</dc:title>
  <dc:creator>TWhitley</dc:creator>
  <cp:lastModifiedBy>TWhitley</cp:lastModifiedBy>
  <cp:revision>143</cp:revision>
  <dcterms:created xsi:type="dcterms:W3CDTF">2017-06-12T19:54:40Z</dcterms:created>
  <dcterms:modified xsi:type="dcterms:W3CDTF">2017-08-30T17:24:06Z</dcterms:modified>
</cp:coreProperties>
</file>